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5223" r:id="rId1"/>
    <p:sldMasterId id="2147485227" r:id="rId2"/>
    <p:sldMasterId id="2147485229" r:id="rId3"/>
  </p:sldMasterIdLst>
  <p:notesMasterIdLst>
    <p:notesMasterId r:id="rId15"/>
  </p:notesMasterIdLst>
  <p:handoutMasterIdLst>
    <p:handoutMasterId r:id="rId16"/>
  </p:handoutMasterIdLst>
  <p:sldIdLst>
    <p:sldId id="478" r:id="rId4"/>
    <p:sldId id="480" r:id="rId5"/>
    <p:sldId id="318" r:id="rId6"/>
    <p:sldId id="319" r:id="rId7"/>
    <p:sldId id="470" r:id="rId8"/>
    <p:sldId id="383" r:id="rId9"/>
    <p:sldId id="425" r:id="rId10"/>
    <p:sldId id="460" r:id="rId11"/>
    <p:sldId id="426" r:id="rId12"/>
    <p:sldId id="462" r:id="rId13"/>
    <p:sldId id="321" r:id="rId14"/>
  </p:sldIdLst>
  <p:sldSz cx="9144000" cy="5143500" type="screen16x9"/>
  <p:notesSz cx="7010400" cy="9296400"/>
  <p:custDataLst>
    <p:tags r:id="rId17"/>
  </p:custDataLst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3429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685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0287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1714500" algn="l" defTabSz="6858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057400" algn="l" defTabSz="6858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2400300" algn="l" defTabSz="6858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2743200" algn="l" defTabSz="6858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28" userDrawn="1">
          <p15:clr>
            <a:srgbClr val="A4A3A4"/>
          </p15:clr>
        </p15:guide>
        <p15:guide id="2" pos="2208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53278"/>
    <a:srgbClr val="646569"/>
    <a:srgbClr val="80469A"/>
    <a:srgbClr val="D9B11D"/>
    <a:srgbClr val="E8C956"/>
    <a:srgbClr val="002D73"/>
    <a:srgbClr val="898989"/>
    <a:srgbClr val="00ACDC"/>
    <a:srgbClr val="FFFFFF"/>
    <a:srgbClr val="D6EDD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 horzBarState="maximized">
    <p:restoredLeft sz="23041" autoAdjust="0"/>
    <p:restoredTop sz="94660"/>
  </p:normalViewPr>
  <p:slideViewPr>
    <p:cSldViewPr>
      <p:cViewPr varScale="1">
        <p:scale>
          <a:sx n="126" d="100"/>
          <a:sy n="126" d="100"/>
        </p:scale>
        <p:origin x="132" y="372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90" d="100"/>
        <a:sy n="90" d="100"/>
      </p:scale>
      <p:origin x="0" y="0"/>
    </p:cViewPr>
  </p:sorterViewPr>
  <p:notesViewPr>
    <p:cSldViewPr>
      <p:cViewPr varScale="1">
        <p:scale>
          <a:sx n="82" d="100"/>
          <a:sy n="82" d="100"/>
        </p:scale>
        <p:origin x="2976" y="108"/>
      </p:cViewPr>
      <p:guideLst>
        <p:guide orient="horz" pos="2928"/>
        <p:guide pos="220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21" Type="http://schemas.openxmlformats.org/officeDocument/2006/relationships/tableStyles" Target="tableStyle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tags" Target="tags/tag1.xml"/><Relationship Id="rId2" Type="http://schemas.openxmlformats.org/officeDocument/2006/relationships/slideMaster" Target="slideMasters/slideMaster2.xml"/><Relationship Id="rId16" Type="http://schemas.openxmlformats.org/officeDocument/2006/relationships/handoutMaster" Target="handoutMasters/handout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7.xml"/><Relationship Id="rId19" Type="http://schemas.openxmlformats.org/officeDocument/2006/relationships/viewProps" Target="viewProp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dPt>
            <c:idx val="0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0A33-4926-A889-918246A6A4EC}"/>
              </c:ext>
            </c:extLst>
          </c:dPt>
          <c:dPt>
            <c:idx val="1"/>
            <c:bubble3D val="0"/>
            <c:spPr>
              <a:solidFill>
                <a:schemeClr val="accent6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2-0A33-4926-A889-918246A6A4EC}"/>
              </c:ext>
            </c:extLst>
          </c:dPt>
          <c:dPt>
            <c:idx val="2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0A33-4926-A889-918246A6A4EC}"/>
              </c:ext>
            </c:extLst>
          </c:dPt>
          <c:cat>
            <c:strRef>
              <c:f>Sheet1!$A$2:$A$4</c:f>
              <c:strCache>
                <c:ptCount val="3"/>
                <c:pt idx="0">
                  <c:v>Nonverbal (Body)</c:v>
                </c:pt>
                <c:pt idx="1">
                  <c:v>Paraverbal (Tone)</c:v>
                </c:pt>
                <c:pt idx="2">
                  <c:v>Verbal (Words)</c:v>
                </c:pt>
              </c:strCache>
            </c:strRef>
          </c:cat>
          <c:val>
            <c:numRef>
              <c:f>Sheet1!$B$2:$B$4</c:f>
              <c:numCache>
                <c:formatCode>General</c:formatCode>
                <c:ptCount val="3"/>
                <c:pt idx="0">
                  <c:v>55</c:v>
                </c:pt>
                <c:pt idx="1">
                  <c:v>38</c:v>
                </c:pt>
                <c:pt idx="2">
                  <c:v>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A33-4926-A889-918246A6A4E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010" name="Rectangle 2">
            <a:extLst>
              <a:ext uri="{FF2B5EF4-FFF2-40B4-BE49-F238E27FC236}">
                <a16:creationId xmlns:a16="http://schemas.microsoft.com/office/drawing/2014/main" id="{57C1F75C-90CC-422A-AD5B-1C71DC5636A6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155363"/>
            <a:ext cx="7010400" cy="462918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3455" tIns="46728" rIns="93455" bIns="46728" numCol="1" anchor="t" anchorCtr="0" compatLnSpc="1">
            <a:prstTxWarp prst="textNoShape">
              <a:avLst/>
            </a:prstTxWarp>
          </a:bodyPr>
          <a:lstStyle>
            <a:lvl1pPr algn="ctr" defTabSz="934876" eaLnBrk="1" hangingPunct="1">
              <a:defRPr sz="1000">
                <a:latin typeface="Verdana" pitchFamily="34" charset="0"/>
              </a:defRPr>
            </a:lvl1pPr>
          </a:lstStyle>
          <a:p>
            <a:pPr>
              <a:defRPr/>
            </a:pPr>
            <a:r>
              <a:rPr lang="en-US"/>
              <a:t>GPSII/MAPP Leader’s Guide</a:t>
            </a:r>
            <a:br>
              <a:rPr lang="en-US"/>
            </a:br>
            <a:r>
              <a:rPr lang="en-US"/>
              <a:t>PowerPoint Presentation 2014 </a:t>
            </a:r>
          </a:p>
        </p:txBody>
      </p:sp>
      <p:sp>
        <p:nvSpPr>
          <p:cNvPr id="171013" name="Rectangle 5">
            <a:extLst>
              <a:ext uri="{FF2B5EF4-FFF2-40B4-BE49-F238E27FC236}">
                <a16:creationId xmlns:a16="http://schemas.microsoft.com/office/drawing/2014/main" id="{EA1A4EF1-ACE1-4EB7-BBCE-EA606DB64A2B}"/>
              </a:ext>
            </a:extLst>
          </p:cNvPr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0" y="8830312"/>
            <a:ext cx="7010400" cy="464503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3455" tIns="46728" rIns="93455" bIns="46728" numCol="1" anchor="b" anchorCtr="0" compatLnSpc="1">
            <a:prstTxWarp prst="textNoShape">
              <a:avLst/>
            </a:prstTxWarp>
          </a:bodyPr>
          <a:lstStyle>
            <a:lvl1pPr algn="ctr" defTabSz="933542" eaLnBrk="1" hangingPunct="1">
              <a:defRPr sz="1000">
                <a:latin typeface="Verdana" panose="020B0604030504040204" pitchFamily="34" charset="0"/>
              </a:defRPr>
            </a:lvl1pPr>
          </a:lstStyle>
          <a:p>
            <a:pPr>
              <a:defRPr/>
            </a:pPr>
            <a:fld id="{243A2A10-3094-4406-8D8C-605124DCF2E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>
            <a:extLst>
              <a:ext uri="{FF2B5EF4-FFF2-40B4-BE49-F238E27FC236}">
                <a16:creationId xmlns:a16="http://schemas.microsoft.com/office/drawing/2014/main" id="{6B5C0BEF-53F5-4ABB-BFBC-C4F01F73E4E3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6150" cy="464503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3455" tIns="46728" rIns="93455" bIns="46728" numCol="1" anchor="t" anchorCtr="0" compatLnSpc="1">
            <a:prstTxWarp prst="textNoShape">
              <a:avLst/>
            </a:prstTxWarp>
          </a:bodyPr>
          <a:lstStyle>
            <a:lvl1pPr defTabSz="934876" eaLnBrk="1" hangingPunct="1"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099" name="Rectangle 3">
            <a:extLst>
              <a:ext uri="{FF2B5EF4-FFF2-40B4-BE49-F238E27FC236}">
                <a16:creationId xmlns:a16="http://schemas.microsoft.com/office/drawing/2014/main" id="{AEF0F0D3-2F1C-487E-9606-380A2AAD6AE8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3972666" y="0"/>
            <a:ext cx="3036150" cy="464503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3455" tIns="46728" rIns="93455" bIns="46728" numCol="1" anchor="t" anchorCtr="0" compatLnSpc="1">
            <a:prstTxWarp prst="textNoShape">
              <a:avLst/>
            </a:prstTxWarp>
          </a:bodyPr>
          <a:lstStyle>
            <a:lvl1pPr algn="r" defTabSz="934876" eaLnBrk="1" hangingPunct="1"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24" name="Rectangle 4">
            <a:extLst>
              <a:ext uri="{FF2B5EF4-FFF2-40B4-BE49-F238E27FC236}">
                <a16:creationId xmlns:a16="http://schemas.microsoft.com/office/drawing/2014/main" id="{98F868C2-5BC1-4595-BAB5-B45D8F553957}"/>
              </a:ext>
            </a:extLst>
          </p:cNvPr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406400" y="696913"/>
            <a:ext cx="6197600" cy="34861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101" name="Rectangle 5">
            <a:extLst>
              <a:ext uri="{FF2B5EF4-FFF2-40B4-BE49-F238E27FC236}">
                <a16:creationId xmlns:a16="http://schemas.microsoft.com/office/drawing/2014/main" id="{396D2BEE-FAAB-415C-846F-933F0203B803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0406" y="4416742"/>
            <a:ext cx="5609588" cy="4182112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3455" tIns="46728" rIns="93455" bIns="4672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4102" name="Rectangle 6">
            <a:extLst>
              <a:ext uri="{FF2B5EF4-FFF2-40B4-BE49-F238E27FC236}">
                <a16:creationId xmlns:a16="http://schemas.microsoft.com/office/drawing/2014/main" id="{85161F23-7110-46D4-A898-F171F08DD5AF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30312"/>
            <a:ext cx="3036150" cy="464503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3455" tIns="46728" rIns="93455" bIns="46728" numCol="1" anchor="b" anchorCtr="0" compatLnSpc="1">
            <a:prstTxWarp prst="textNoShape">
              <a:avLst/>
            </a:prstTxWarp>
          </a:bodyPr>
          <a:lstStyle>
            <a:lvl1pPr defTabSz="934876" eaLnBrk="1" hangingPunct="1"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103" name="Rectangle 7">
            <a:extLst>
              <a:ext uri="{FF2B5EF4-FFF2-40B4-BE49-F238E27FC236}">
                <a16:creationId xmlns:a16="http://schemas.microsoft.com/office/drawing/2014/main" id="{742DEF3E-2484-4FF1-B294-61F0D15D32A6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72666" y="8830312"/>
            <a:ext cx="3036150" cy="464503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3455" tIns="46728" rIns="93455" bIns="46728" numCol="1" anchor="b" anchorCtr="0" compatLnSpc="1">
            <a:prstTxWarp prst="textNoShape">
              <a:avLst/>
            </a:prstTxWarp>
          </a:bodyPr>
          <a:lstStyle>
            <a:lvl1pPr algn="r" defTabSz="933542" eaLnBrk="1" hangingPunct="1">
              <a:defRPr sz="1200"/>
            </a:lvl1pPr>
          </a:lstStyle>
          <a:p>
            <a:pPr>
              <a:defRPr/>
            </a:pPr>
            <a:fld id="{CEB12E2F-80C7-48A8-87C2-E80316250CE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900"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342900" algn="l" rtl="0" eaLnBrk="0" fontAlgn="base" hangingPunct="0">
      <a:spcBef>
        <a:spcPct val="30000"/>
      </a:spcBef>
      <a:spcAft>
        <a:spcPct val="0"/>
      </a:spcAft>
      <a:defRPr sz="900"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685800" algn="l" rtl="0" eaLnBrk="0" fontAlgn="base" hangingPunct="0">
      <a:spcBef>
        <a:spcPct val="30000"/>
      </a:spcBef>
      <a:spcAft>
        <a:spcPct val="0"/>
      </a:spcAft>
      <a:defRPr sz="900"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028700" algn="l" rtl="0" eaLnBrk="0" fontAlgn="base" hangingPunct="0">
      <a:spcBef>
        <a:spcPct val="30000"/>
      </a:spcBef>
      <a:spcAft>
        <a:spcPct val="0"/>
      </a:spcAft>
      <a:defRPr sz="900"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371600" algn="l" rtl="0" eaLnBrk="0" fontAlgn="base" hangingPunct="0">
      <a:spcBef>
        <a:spcPct val="30000"/>
      </a:spcBef>
      <a:spcAft>
        <a:spcPct val="0"/>
      </a:spcAft>
      <a:defRPr sz="900"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17145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ver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457200" y="2581277"/>
            <a:ext cx="8229600" cy="48623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800" b="1">
                <a:solidFill>
                  <a:srgbClr val="64656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42875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75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624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498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372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246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12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2995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Master subtitle style</a:t>
            </a:r>
          </a:p>
        </p:txBody>
      </p:sp>
      <p:sp>
        <p:nvSpPr>
          <p:cNvPr id="11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457200" y="1828802"/>
            <a:ext cx="8229600" cy="6572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>
              <a:defRPr sz="4000" baseline="0"/>
            </a:lvl1pPr>
          </a:lstStyle>
          <a:p>
            <a:r>
              <a:rPr lang="en-US" dirty="0"/>
              <a:t>Master Title – Arial Bold</a:t>
            </a:r>
          </a:p>
        </p:txBody>
      </p:sp>
    </p:spTree>
    <p:extLst>
      <p:ext uri="{BB962C8B-B14F-4D97-AF65-F5344CB8AC3E}">
        <p14:creationId xmlns:p14="http://schemas.microsoft.com/office/powerpoint/2010/main" val="4010092403"/>
      </p:ext>
    </p:extLst>
  </p:cSld>
  <p:clrMapOvr>
    <a:masterClrMapping/>
  </p:clrMapOvr>
  <p:hf hdr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&amp;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2">
            <a:extLst>
              <a:ext uri="{FF2B5EF4-FFF2-40B4-BE49-F238E27FC236}">
                <a16:creationId xmlns:a16="http://schemas.microsoft.com/office/drawing/2014/main" id="{1BDF6A90-9D9F-40CC-BFEC-A96367211BCF}"/>
              </a:ext>
            </a:extLst>
          </p:cNvPr>
          <p:cNvSpPr>
            <a:spLocks noGrp="1"/>
          </p:cNvSpPr>
          <p:nvPr>
            <p:ph type="body" idx="13" hasCustomPrompt="1"/>
          </p:nvPr>
        </p:nvSpPr>
        <p:spPr>
          <a:xfrm>
            <a:off x="152400" y="438152"/>
            <a:ext cx="8686800" cy="638175"/>
          </a:xfrm>
          <a:prstGeom prst="rect">
            <a:avLst/>
          </a:prstGeom>
        </p:spPr>
        <p:txBody>
          <a:bodyPr anchor="t" anchorCtr="0"/>
          <a:lstStyle>
            <a:lvl1pPr marL="0" indent="0">
              <a:buNone/>
              <a:defRPr sz="3200" b="1" baseline="0">
                <a:solidFill>
                  <a:srgbClr val="002D7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42875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75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624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498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372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246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12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2995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Slide Heading – Arial Bold</a:t>
            </a:r>
          </a:p>
        </p:txBody>
      </p:sp>
    </p:spTree>
    <p:extLst>
      <p:ext uri="{BB962C8B-B14F-4D97-AF65-F5344CB8AC3E}">
        <p14:creationId xmlns:p14="http://schemas.microsoft.com/office/powerpoint/2010/main" val="34376056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estion Only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2">
            <a:extLst>
              <a:ext uri="{FF2B5EF4-FFF2-40B4-BE49-F238E27FC236}">
                <a16:creationId xmlns:a16="http://schemas.microsoft.com/office/drawing/2014/main" id="{1BDF6A90-9D9F-40CC-BFEC-A96367211BCF}"/>
              </a:ext>
            </a:extLst>
          </p:cNvPr>
          <p:cNvSpPr>
            <a:spLocks noGrp="1"/>
          </p:cNvSpPr>
          <p:nvPr>
            <p:ph type="body" idx="13" hasCustomPrompt="1"/>
          </p:nvPr>
        </p:nvSpPr>
        <p:spPr>
          <a:xfrm>
            <a:off x="152400" y="1171575"/>
            <a:ext cx="8686800" cy="3076575"/>
          </a:xfrm>
          <a:prstGeom prst="rect">
            <a:avLst/>
          </a:prstGeom>
        </p:spPr>
        <p:txBody>
          <a:bodyPr anchor="t" anchorCtr="0"/>
          <a:lstStyle>
            <a:lvl1pPr marL="0" indent="0">
              <a:buNone/>
              <a:defRPr sz="3200" b="1" baseline="0">
                <a:solidFill>
                  <a:srgbClr val="002D7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42875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75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624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498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372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246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12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2995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Slide Heading – Arial Bold</a:t>
            </a:r>
          </a:p>
        </p:txBody>
      </p:sp>
    </p:spTree>
    <p:extLst>
      <p:ext uri="{BB962C8B-B14F-4D97-AF65-F5344CB8AC3E}">
        <p14:creationId xmlns:p14="http://schemas.microsoft.com/office/powerpoint/2010/main" val="59847485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Block Only (No Titl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6201EC0-B013-45F7-A461-4B4FF02E4F57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228600" y="1033462"/>
            <a:ext cx="8686800" cy="3076575"/>
          </a:xfrm>
          <a:prstGeom prst="rect">
            <a:avLst/>
          </a:prstGeom>
        </p:spPr>
        <p:txBody>
          <a:bodyPr anchor="t" anchorCtr="0"/>
          <a:lstStyle>
            <a:lvl1pPr marL="0" indent="0">
              <a:buNone/>
              <a:defRPr sz="2400" b="1">
                <a:solidFill>
                  <a:srgbClr val="64656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42875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75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624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498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372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246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12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2995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Copy (Arial Regular)</a:t>
            </a:r>
          </a:p>
        </p:txBody>
      </p:sp>
    </p:spTree>
    <p:extLst>
      <p:ext uri="{BB962C8B-B14F-4D97-AF65-F5344CB8AC3E}">
        <p14:creationId xmlns:p14="http://schemas.microsoft.com/office/powerpoint/2010/main" val="28856196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457200" y="1665976"/>
            <a:ext cx="4038600" cy="16002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4000" b="1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Section Title – Arial Bold</a:t>
            </a:r>
          </a:p>
        </p:txBody>
      </p:sp>
    </p:spTree>
    <p:extLst>
      <p:ext uri="{BB962C8B-B14F-4D97-AF65-F5344CB8AC3E}">
        <p14:creationId xmlns:p14="http://schemas.microsoft.com/office/powerpoint/2010/main" val="11562492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152400" y="1323977"/>
            <a:ext cx="8686800" cy="3076575"/>
          </a:xfrm>
          <a:prstGeom prst="rect">
            <a:avLst/>
          </a:prstGeom>
        </p:spPr>
        <p:txBody>
          <a:bodyPr anchor="t" anchorCtr="0"/>
          <a:lstStyle>
            <a:lvl1pPr marL="0" indent="0">
              <a:buNone/>
              <a:defRPr sz="2400" b="1">
                <a:solidFill>
                  <a:srgbClr val="64656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42875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75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624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498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372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246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12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2995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Copy (Arial Regular)</a:t>
            </a:r>
          </a:p>
        </p:txBody>
      </p:sp>
      <p:sp>
        <p:nvSpPr>
          <p:cNvPr id="14" name="Text Placeholder 2"/>
          <p:cNvSpPr>
            <a:spLocks noGrp="1"/>
          </p:cNvSpPr>
          <p:nvPr>
            <p:ph type="body" idx="13" hasCustomPrompt="1"/>
          </p:nvPr>
        </p:nvSpPr>
        <p:spPr>
          <a:xfrm>
            <a:off x="152400" y="438152"/>
            <a:ext cx="8686800" cy="638175"/>
          </a:xfrm>
          <a:prstGeom prst="rect">
            <a:avLst/>
          </a:prstGeom>
        </p:spPr>
        <p:txBody>
          <a:bodyPr anchor="t" anchorCtr="0"/>
          <a:lstStyle>
            <a:lvl1pPr marL="0" indent="0">
              <a:buNone/>
              <a:defRPr sz="3200" b="1" baseline="0">
                <a:solidFill>
                  <a:srgbClr val="002D7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42875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75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624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498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372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246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12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2995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Slide Heading – Arial Bold</a:t>
            </a:r>
          </a:p>
        </p:txBody>
      </p:sp>
    </p:spTree>
    <p:extLst>
      <p:ext uri="{BB962C8B-B14F-4D97-AF65-F5344CB8AC3E}">
        <p14:creationId xmlns:p14="http://schemas.microsoft.com/office/powerpoint/2010/main" val="24624037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 (no logo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152400" y="1323977"/>
            <a:ext cx="8686800" cy="3076575"/>
          </a:xfrm>
          <a:prstGeom prst="rect">
            <a:avLst/>
          </a:prstGeom>
        </p:spPr>
        <p:txBody>
          <a:bodyPr anchor="t" anchorCtr="0"/>
          <a:lstStyle>
            <a:lvl1pPr marL="0" indent="0">
              <a:buNone/>
              <a:defRPr sz="2400" b="1">
                <a:solidFill>
                  <a:srgbClr val="64656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42875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75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624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498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372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246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12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2995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Copy (Arial Regular)</a:t>
            </a:r>
          </a:p>
        </p:txBody>
      </p:sp>
      <p:sp>
        <p:nvSpPr>
          <p:cNvPr id="14" name="Text Placeholder 2"/>
          <p:cNvSpPr>
            <a:spLocks noGrp="1"/>
          </p:cNvSpPr>
          <p:nvPr>
            <p:ph type="body" idx="13" hasCustomPrompt="1"/>
          </p:nvPr>
        </p:nvSpPr>
        <p:spPr>
          <a:xfrm>
            <a:off x="152400" y="438152"/>
            <a:ext cx="8686800" cy="638175"/>
          </a:xfrm>
          <a:prstGeom prst="rect">
            <a:avLst/>
          </a:prstGeom>
        </p:spPr>
        <p:txBody>
          <a:bodyPr anchor="t" anchorCtr="0"/>
          <a:lstStyle>
            <a:lvl1pPr marL="0" indent="0">
              <a:buNone/>
              <a:defRPr sz="3200" b="1" baseline="0">
                <a:solidFill>
                  <a:srgbClr val="002D7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42875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75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624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498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372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246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12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2995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Slide Heading – Arial Bold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DE7F8C07-6669-4968-B72B-BF40D11325E2}"/>
              </a:ext>
            </a:extLst>
          </p:cNvPr>
          <p:cNvSpPr/>
          <p:nvPr userDrawn="1"/>
        </p:nvSpPr>
        <p:spPr>
          <a:xfrm>
            <a:off x="6781800" y="4324350"/>
            <a:ext cx="2209800" cy="685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00311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(2 Lines)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152400" y="1581151"/>
            <a:ext cx="8686800" cy="2971800"/>
          </a:xfrm>
          <a:prstGeom prst="rect">
            <a:avLst/>
          </a:prstGeom>
        </p:spPr>
        <p:txBody>
          <a:bodyPr anchor="t" anchorCtr="0"/>
          <a:lstStyle>
            <a:lvl1pPr marL="0" indent="0">
              <a:buNone/>
              <a:defRPr sz="2400" b="1">
                <a:solidFill>
                  <a:srgbClr val="64656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42875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75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624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498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372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246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12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2995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Copy (Arial Regular)</a:t>
            </a:r>
          </a:p>
        </p:txBody>
      </p:sp>
      <p:sp>
        <p:nvSpPr>
          <p:cNvPr id="14" name="Text Placeholder 2"/>
          <p:cNvSpPr>
            <a:spLocks noGrp="1"/>
          </p:cNvSpPr>
          <p:nvPr>
            <p:ph type="body" idx="13" hasCustomPrompt="1"/>
          </p:nvPr>
        </p:nvSpPr>
        <p:spPr>
          <a:xfrm>
            <a:off x="152400" y="438152"/>
            <a:ext cx="8686800" cy="638175"/>
          </a:xfrm>
          <a:prstGeom prst="rect">
            <a:avLst/>
          </a:prstGeom>
        </p:spPr>
        <p:txBody>
          <a:bodyPr anchor="t" anchorCtr="0"/>
          <a:lstStyle>
            <a:lvl1pPr marL="0" indent="0">
              <a:buNone/>
              <a:defRPr sz="3200" b="1" baseline="0">
                <a:solidFill>
                  <a:srgbClr val="002D7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42875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75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624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498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372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246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12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2995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Slide Heading – Arial Bold</a:t>
            </a:r>
          </a:p>
          <a:p>
            <a:pPr lvl="0"/>
            <a:r>
              <a:rPr lang="en-US" dirty="0"/>
              <a:t>Heading Takes Two Lines</a:t>
            </a:r>
          </a:p>
        </p:txBody>
      </p:sp>
    </p:spTree>
    <p:extLst>
      <p:ext uri="{BB962C8B-B14F-4D97-AF65-F5344CB8AC3E}">
        <p14:creationId xmlns:p14="http://schemas.microsoft.com/office/powerpoint/2010/main" val="17407803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(3 Lines)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152400" y="1962149"/>
            <a:ext cx="8686800" cy="2590801"/>
          </a:xfrm>
          <a:prstGeom prst="rect">
            <a:avLst/>
          </a:prstGeom>
        </p:spPr>
        <p:txBody>
          <a:bodyPr anchor="t" anchorCtr="0"/>
          <a:lstStyle>
            <a:lvl1pPr marL="0" indent="0">
              <a:buNone/>
              <a:defRPr sz="2400" b="1">
                <a:solidFill>
                  <a:srgbClr val="64656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42875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75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624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498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372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246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12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2995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Copy (Arial Regular)</a:t>
            </a:r>
          </a:p>
        </p:txBody>
      </p:sp>
      <p:sp>
        <p:nvSpPr>
          <p:cNvPr id="14" name="Text Placeholder 2"/>
          <p:cNvSpPr>
            <a:spLocks noGrp="1"/>
          </p:cNvSpPr>
          <p:nvPr>
            <p:ph type="body" idx="13" hasCustomPrompt="1"/>
          </p:nvPr>
        </p:nvSpPr>
        <p:spPr>
          <a:xfrm>
            <a:off x="152400" y="438152"/>
            <a:ext cx="8686800" cy="638175"/>
          </a:xfrm>
          <a:prstGeom prst="rect">
            <a:avLst/>
          </a:prstGeom>
        </p:spPr>
        <p:txBody>
          <a:bodyPr anchor="t" anchorCtr="0"/>
          <a:lstStyle>
            <a:lvl1pPr marL="0" indent="0">
              <a:buNone/>
              <a:defRPr sz="3200" b="1" baseline="0">
                <a:solidFill>
                  <a:srgbClr val="002D7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42875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75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624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498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372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246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12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2995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Slide Heading – Arial Bold</a:t>
            </a:r>
            <a:br>
              <a:rPr lang="en-US" dirty="0"/>
            </a:br>
            <a:r>
              <a:rPr lang="en-US" dirty="0"/>
              <a:t>Heading Takes</a:t>
            </a:r>
            <a:br>
              <a:rPr lang="en-US" dirty="0"/>
            </a:br>
            <a:r>
              <a:rPr lang="en-US" dirty="0"/>
              <a:t>Three Lines</a:t>
            </a:r>
          </a:p>
        </p:txBody>
      </p:sp>
    </p:spTree>
    <p:extLst>
      <p:ext uri="{BB962C8B-B14F-4D97-AF65-F5344CB8AC3E}">
        <p14:creationId xmlns:p14="http://schemas.microsoft.com/office/powerpoint/2010/main" val="34138401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152400" y="1323977"/>
            <a:ext cx="4114800" cy="3076575"/>
          </a:xfrm>
          <a:prstGeom prst="rect">
            <a:avLst/>
          </a:prstGeom>
        </p:spPr>
        <p:txBody>
          <a:bodyPr anchor="t" anchorCtr="0"/>
          <a:lstStyle>
            <a:lvl1pPr marL="0" indent="0">
              <a:buNone/>
              <a:defRPr sz="2400" b="1">
                <a:solidFill>
                  <a:srgbClr val="64656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42875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75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624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498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372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246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12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2995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Copy (Arial Regular)</a:t>
            </a:r>
          </a:p>
        </p:txBody>
      </p:sp>
      <p:sp>
        <p:nvSpPr>
          <p:cNvPr id="14" name="Text Placeholder 2"/>
          <p:cNvSpPr>
            <a:spLocks noGrp="1"/>
          </p:cNvSpPr>
          <p:nvPr>
            <p:ph type="body" idx="13" hasCustomPrompt="1"/>
          </p:nvPr>
        </p:nvSpPr>
        <p:spPr>
          <a:xfrm>
            <a:off x="152400" y="438152"/>
            <a:ext cx="8686800" cy="638175"/>
          </a:xfrm>
          <a:prstGeom prst="rect">
            <a:avLst/>
          </a:prstGeom>
        </p:spPr>
        <p:txBody>
          <a:bodyPr anchor="t" anchorCtr="0"/>
          <a:lstStyle>
            <a:lvl1pPr marL="0" indent="0">
              <a:buNone/>
              <a:defRPr sz="3200" b="1" baseline="0">
                <a:solidFill>
                  <a:srgbClr val="002D7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42875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75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624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498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372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246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12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2995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Slide Heading – Arial Bold</a:t>
            </a:r>
          </a:p>
        </p:txBody>
      </p:sp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3C31C330-830C-489F-B961-D9FB0089DD6D}"/>
              </a:ext>
            </a:extLst>
          </p:cNvPr>
          <p:cNvSpPr>
            <a:spLocks noGrp="1"/>
          </p:cNvSpPr>
          <p:nvPr>
            <p:ph type="body" idx="14" hasCustomPrompt="1"/>
          </p:nvPr>
        </p:nvSpPr>
        <p:spPr>
          <a:xfrm>
            <a:off x="4724400" y="1323977"/>
            <a:ext cx="4114800" cy="3076575"/>
          </a:xfrm>
          <a:prstGeom prst="rect">
            <a:avLst/>
          </a:prstGeom>
        </p:spPr>
        <p:txBody>
          <a:bodyPr anchor="t" anchorCtr="0"/>
          <a:lstStyle>
            <a:lvl1pPr marL="0" indent="0">
              <a:buNone/>
              <a:defRPr sz="2400" b="1">
                <a:solidFill>
                  <a:srgbClr val="64656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42875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75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624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498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372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246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12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2995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Copy (Arial Regular)</a:t>
            </a:r>
          </a:p>
        </p:txBody>
      </p:sp>
    </p:spTree>
    <p:extLst>
      <p:ext uri="{BB962C8B-B14F-4D97-AF65-F5344CB8AC3E}">
        <p14:creationId xmlns:p14="http://schemas.microsoft.com/office/powerpoint/2010/main" val="26144214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wo Columns (2 Lines Titl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152400" y="1504950"/>
            <a:ext cx="4114800" cy="2895602"/>
          </a:xfrm>
          <a:prstGeom prst="rect">
            <a:avLst/>
          </a:prstGeom>
        </p:spPr>
        <p:txBody>
          <a:bodyPr anchor="t" anchorCtr="0"/>
          <a:lstStyle>
            <a:lvl1pPr marL="0" indent="0">
              <a:buNone/>
              <a:defRPr sz="2400" b="1">
                <a:solidFill>
                  <a:srgbClr val="64656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42875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75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624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498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372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246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12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2995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Copy (Arial Regular)</a:t>
            </a:r>
          </a:p>
        </p:txBody>
      </p:sp>
      <p:sp>
        <p:nvSpPr>
          <p:cNvPr id="14" name="Text Placeholder 2"/>
          <p:cNvSpPr>
            <a:spLocks noGrp="1"/>
          </p:cNvSpPr>
          <p:nvPr>
            <p:ph type="body" idx="13" hasCustomPrompt="1"/>
          </p:nvPr>
        </p:nvSpPr>
        <p:spPr>
          <a:xfrm>
            <a:off x="152400" y="438152"/>
            <a:ext cx="8686800" cy="638175"/>
          </a:xfrm>
          <a:prstGeom prst="rect">
            <a:avLst/>
          </a:prstGeom>
        </p:spPr>
        <p:txBody>
          <a:bodyPr anchor="t" anchorCtr="0"/>
          <a:lstStyle>
            <a:lvl1pPr marL="0" indent="0">
              <a:buNone/>
              <a:defRPr sz="3200" b="1" baseline="0">
                <a:solidFill>
                  <a:srgbClr val="002D7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42875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75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624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498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372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246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12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2995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Slide Heading – Arial Bold</a:t>
            </a:r>
          </a:p>
          <a:p>
            <a:pPr lvl="0"/>
            <a:r>
              <a:rPr lang="en-US" dirty="0"/>
              <a:t>2nd Title Line</a:t>
            </a:r>
          </a:p>
        </p:txBody>
      </p:sp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3C31C330-830C-489F-B961-D9FB0089DD6D}"/>
              </a:ext>
            </a:extLst>
          </p:cNvPr>
          <p:cNvSpPr>
            <a:spLocks noGrp="1"/>
          </p:cNvSpPr>
          <p:nvPr>
            <p:ph type="body" idx="14" hasCustomPrompt="1"/>
          </p:nvPr>
        </p:nvSpPr>
        <p:spPr>
          <a:xfrm>
            <a:off x="4724400" y="1504950"/>
            <a:ext cx="4114800" cy="2895602"/>
          </a:xfrm>
          <a:prstGeom prst="rect">
            <a:avLst/>
          </a:prstGeom>
        </p:spPr>
        <p:txBody>
          <a:bodyPr anchor="t" anchorCtr="0"/>
          <a:lstStyle>
            <a:lvl1pPr marL="0" indent="0">
              <a:buNone/>
              <a:defRPr sz="2400" b="1">
                <a:solidFill>
                  <a:srgbClr val="64656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42875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75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624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498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372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246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12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2995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Copy (Arial Regular)</a:t>
            </a:r>
          </a:p>
        </p:txBody>
      </p:sp>
    </p:spTree>
    <p:extLst>
      <p:ext uri="{BB962C8B-B14F-4D97-AF65-F5344CB8AC3E}">
        <p14:creationId xmlns:p14="http://schemas.microsoft.com/office/powerpoint/2010/main" val="9108426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910158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5.xml"/><Relationship Id="rId7" Type="http://schemas.openxmlformats.org/officeDocument/2006/relationships/slideLayout" Target="../slideLayouts/slideLayout9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4.xml"/><Relationship Id="rId1" Type="http://schemas.openxmlformats.org/officeDocument/2006/relationships/slideLayout" Target="../slideLayouts/slideLayout3.xml"/><Relationship Id="rId6" Type="http://schemas.openxmlformats.org/officeDocument/2006/relationships/slideLayout" Target="../slideLayouts/slideLayout8.xml"/><Relationship Id="rId11" Type="http://schemas.openxmlformats.org/officeDocument/2006/relationships/theme" Target="../theme/theme3.xml"/><Relationship Id="rId5" Type="http://schemas.openxmlformats.org/officeDocument/2006/relationships/slideLayout" Target="../slideLayouts/slideLayout7.xml"/><Relationship Id="rId10" Type="http://schemas.openxmlformats.org/officeDocument/2006/relationships/slideLayout" Target="../slideLayouts/slideLayout12.xml"/><Relationship Id="rId4" Type="http://schemas.openxmlformats.org/officeDocument/2006/relationships/slideLayout" Target="../slideLayouts/slideLayout6.xml"/><Relationship Id="rId9" Type="http://schemas.openxmlformats.org/officeDocument/2006/relationships/slideLayout" Target="../slideLayouts/slideLayout1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2" descr="Logo for the Office of Children and Family Services" title="OCFS Log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80032"/>
            <a:ext cx="5105400" cy="11733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8"/>
            <a:ext cx="2133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E51E1D-7280-49D6-A2E2-CE63FE17EF16}" type="datetimeFigureOut">
              <a:rPr lang="en-US" smtClean="0"/>
              <a:t>2/18/2020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8"/>
            <a:ext cx="2895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r>
              <a:rPr lang="en-US"/>
              <a:t>GPSII/MAPP Leader’s Guide   September 2014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8"/>
            <a:ext cx="2133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ACAC6D-BD82-4571-9E34-C1EFF11A946D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0" y="3714750"/>
            <a:ext cx="9144000" cy="1485900"/>
          </a:xfrm>
          <a:prstGeom prst="rect">
            <a:avLst/>
          </a:prstGeom>
          <a:solidFill>
            <a:srgbClr val="002D7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8" name="Rectangle 7"/>
          <p:cNvSpPr/>
          <p:nvPr/>
        </p:nvSpPr>
        <p:spPr>
          <a:xfrm>
            <a:off x="0" y="3714750"/>
            <a:ext cx="9144000" cy="76200"/>
          </a:xfrm>
          <a:prstGeom prst="rect">
            <a:avLst/>
          </a:prstGeom>
          <a:solidFill>
            <a:srgbClr val="55327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0" name="Date Placeholder 1"/>
          <p:cNvSpPr txBox="1">
            <a:spLocks/>
          </p:cNvSpPr>
          <p:nvPr/>
        </p:nvSpPr>
        <p:spPr>
          <a:xfrm>
            <a:off x="457200" y="3943352"/>
            <a:ext cx="2133600" cy="273844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b="1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5E140F40-957F-429B-BF36-B42CA41DE130}" type="datetime4">
              <a:rPr lang="en-US" sz="1050" smtClean="0">
                <a:solidFill>
                  <a:schemeClr val="bg1"/>
                </a:solidFill>
              </a:rPr>
              <a:pPr/>
              <a:t>February 18, 2020</a:t>
            </a:fld>
            <a:endParaRPr lang="en-US" sz="105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96788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5224" r:id="rId1"/>
  </p:sldLayoutIdLst>
  <p:hf hdr="0"/>
  <p:txStyles>
    <p:titleStyle>
      <a:lvl1pPr algn="ctr" defTabSz="685750" rtl="0" eaLnBrk="1" latinLnBrk="0" hangingPunct="1">
        <a:spcBef>
          <a:spcPct val="0"/>
        </a:spcBef>
        <a:buNone/>
        <a:defRPr sz="3000" b="1" kern="1200">
          <a:solidFill>
            <a:srgbClr val="002D73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57156" indent="-257156" algn="l" defTabSz="68575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57171" indent="-214297" algn="l" defTabSz="685750" rtl="0" eaLnBrk="1" latinLnBrk="0" hangingPunct="1">
        <a:spcBef>
          <a:spcPct val="20000"/>
        </a:spcBef>
        <a:buFont typeface="Arial" panose="020B0604020202020204" pitchFamily="34" charset="0"/>
        <a:buChar char="–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857186" indent="-171437" algn="l" defTabSz="685750" rtl="0" eaLnBrk="1" latinLnBrk="0" hangingPunct="1">
        <a:spcBef>
          <a:spcPct val="200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060" indent="-171437" algn="l" defTabSz="685750" rtl="0" eaLnBrk="1" latinLnBrk="0" hangingPunct="1">
        <a:spcBef>
          <a:spcPct val="20000"/>
        </a:spcBef>
        <a:buFont typeface="Arial" panose="020B0604020202020204" pitchFamily="34" charset="0"/>
        <a:buChar char="–"/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42935" indent="-171437" algn="l" defTabSz="685750" rtl="0" eaLnBrk="1" latinLnBrk="0" hangingPunct="1">
        <a:spcBef>
          <a:spcPct val="20000"/>
        </a:spcBef>
        <a:buFont typeface="Arial" panose="020B0604020202020204" pitchFamily="34" charset="0"/>
        <a:buChar char="»"/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808" indent="-171437" algn="l" defTabSz="68575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684" indent="-171437" algn="l" defTabSz="68575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558" indent="-171437" algn="l" defTabSz="68575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432" indent="-171437" algn="l" defTabSz="68575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75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875" algn="l" defTabSz="68575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750" algn="l" defTabSz="68575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624" algn="l" defTabSz="68575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498" algn="l" defTabSz="68575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372" algn="l" defTabSz="68575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246" algn="l" defTabSz="68575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120" algn="l" defTabSz="68575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2995" algn="l" defTabSz="68575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Logo for the Office of Children and Family Services" title="OCFS Logo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6484" y="4476750"/>
            <a:ext cx="2068916" cy="475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Rectangle 9"/>
          <p:cNvSpPr/>
          <p:nvPr/>
        </p:nvSpPr>
        <p:spPr>
          <a:xfrm>
            <a:off x="0" y="1581150"/>
            <a:ext cx="5334000" cy="2743200"/>
          </a:xfrm>
          <a:prstGeom prst="rect">
            <a:avLst/>
          </a:prstGeom>
          <a:solidFill>
            <a:srgbClr val="002D7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1" name="Rectangle 10"/>
          <p:cNvSpPr/>
          <p:nvPr/>
        </p:nvSpPr>
        <p:spPr>
          <a:xfrm>
            <a:off x="0" y="1540456"/>
            <a:ext cx="5334000" cy="81394"/>
          </a:xfrm>
          <a:prstGeom prst="rect">
            <a:avLst/>
          </a:prstGeom>
          <a:solidFill>
            <a:srgbClr val="55327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2" name="Date Placeholder 1"/>
          <p:cNvSpPr txBox="1">
            <a:spLocks/>
          </p:cNvSpPr>
          <p:nvPr/>
        </p:nvSpPr>
        <p:spPr>
          <a:xfrm>
            <a:off x="152400" y="88109"/>
            <a:ext cx="2133600" cy="273844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b="1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5E140F40-957F-429B-BF36-B42CA41DE130}" type="datetime4">
              <a:rPr lang="en-US" sz="1200" smtClean="0">
                <a:solidFill>
                  <a:srgbClr val="002D73"/>
                </a:solidFill>
              </a:rPr>
              <a:pPr/>
              <a:t>February 18, 2020</a:t>
            </a:fld>
            <a:endParaRPr lang="en-US" sz="1200" dirty="0">
              <a:solidFill>
                <a:srgbClr val="002D73"/>
              </a:solidFill>
            </a:endParaRPr>
          </a:p>
        </p:txBody>
      </p:sp>
      <p:sp>
        <p:nvSpPr>
          <p:cNvPr id="13" name="Slide Number Placeholder 3"/>
          <p:cNvSpPr txBox="1">
            <a:spLocks/>
          </p:cNvSpPr>
          <p:nvPr/>
        </p:nvSpPr>
        <p:spPr>
          <a:xfrm>
            <a:off x="8305800" y="88109"/>
            <a:ext cx="685800" cy="273844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b="1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DDF52EC2-2C0B-4C03-9888-0B25156ED88D}" type="slidenum">
              <a:rPr lang="en-US" sz="1200" smtClean="0">
                <a:solidFill>
                  <a:srgbClr val="002D73"/>
                </a:solidFill>
              </a:rPr>
              <a:pPr/>
              <a:t>‹#›</a:t>
            </a:fld>
            <a:endParaRPr lang="en-US" sz="1200" dirty="0">
              <a:solidFill>
                <a:srgbClr val="002D7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51656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5228" r:id="rId1"/>
  </p:sldLayoutIdLst>
  <p:txStyles>
    <p:titleStyle>
      <a:lvl1pPr algn="ctr" defTabSz="685750" rtl="0" eaLnBrk="1" latinLnBrk="0" hangingPunct="1"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7156" indent="-257156" algn="l" defTabSz="68575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57171" indent="-214297" algn="l" defTabSz="685750" rtl="0" eaLnBrk="1" latinLnBrk="0" hangingPunct="1">
        <a:spcBef>
          <a:spcPct val="20000"/>
        </a:spcBef>
        <a:buFont typeface="Arial" panose="020B0604020202020204" pitchFamily="34" charset="0"/>
        <a:buChar char="–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857186" indent="-171437" algn="l" defTabSz="685750" rtl="0" eaLnBrk="1" latinLnBrk="0" hangingPunct="1">
        <a:spcBef>
          <a:spcPct val="200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060" indent="-171437" algn="l" defTabSz="685750" rtl="0" eaLnBrk="1" latinLnBrk="0" hangingPunct="1">
        <a:spcBef>
          <a:spcPct val="20000"/>
        </a:spcBef>
        <a:buFont typeface="Arial" panose="020B0604020202020204" pitchFamily="34" charset="0"/>
        <a:buChar char="–"/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42935" indent="-171437" algn="l" defTabSz="685750" rtl="0" eaLnBrk="1" latinLnBrk="0" hangingPunct="1">
        <a:spcBef>
          <a:spcPct val="20000"/>
        </a:spcBef>
        <a:buFont typeface="Arial" panose="020B0604020202020204" pitchFamily="34" charset="0"/>
        <a:buChar char="»"/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808" indent="-171437" algn="l" defTabSz="68575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684" indent="-171437" algn="l" defTabSz="68575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558" indent="-171437" algn="l" defTabSz="68575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432" indent="-171437" algn="l" defTabSz="68575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75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875" algn="l" defTabSz="68575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750" algn="l" defTabSz="68575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624" algn="l" defTabSz="68575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498" algn="l" defTabSz="68575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372" algn="l" defTabSz="68575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246" algn="l" defTabSz="68575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120" algn="l" defTabSz="68575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2995" algn="l" defTabSz="68575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2" descr="Logo for the Office of Children and Family Services" title="OCFS Logo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6484" y="4476750"/>
            <a:ext cx="2068916" cy="475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6"/>
          <p:cNvSpPr/>
          <p:nvPr/>
        </p:nvSpPr>
        <p:spPr>
          <a:xfrm>
            <a:off x="0" y="62349"/>
            <a:ext cx="9144000" cy="299605"/>
          </a:xfrm>
          <a:prstGeom prst="rect">
            <a:avLst/>
          </a:prstGeom>
          <a:solidFill>
            <a:srgbClr val="002D7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8" name="Date Placeholder 1"/>
          <p:cNvSpPr txBox="1">
            <a:spLocks/>
          </p:cNvSpPr>
          <p:nvPr/>
        </p:nvSpPr>
        <p:spPr>
          <a:xfrm>
            <a:off x="152400" y="88109"/>
            <a:ext cx="2133600" cy="273844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b="1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5E140F40-957F-429B-BF36-B42CA41DE130}" type="datetime4">
              <a:rPr lang="en-US" sz="1200" smtClean="0"/>
              <a:pPr/>
              <a:t>February 18, 2020</a:t>
            </a:fld>
            <a:endParaRPr lang="en-US" sz="1200" dirty="0"/>
          </a:p>
        </p:txBody>
      </p:sp>
      <p:sp>
        <p:nvSpPr>
          <p:cNvPr id="9" name="Slide Number Placeholder 3"/>
          <p:cNvSpPr txBox="1">
            <a:spLocks/>
          </p:cNvSpPr>
          <p:nvPr/>
        </p:nvSpPr>
        <p:spPr>
          <a:xfrm>
            <a:off x="8305800" y="88109"/>
            <a:ext cx="685800" cy="273844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b="1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DDF52EC2-2C0B-4C03-9888-0B25156ED88D}" type="slidenum">
              <a:rPr lang="en-US" sz="1200" smtClean="0"/>
              <a:pPr/>
              <a:t>‹#›</a:t>
            </a:fld>
            <a:endParaRPr lang="en-US" sz="1200" dirty="0"/>
          </a:p>
        </p:txBody>
      </p:sp>
      <p:sp>
        <p:nvSpPr>
          <p:cNvPr id="10" name="Rectangle 9"/>
          <p:cNvSpPr/>
          <p:nvPr/>
        </p:nvSpPr>
        <p:spPr>
          <a:xfrm>
            <a:off x="0" y="2"/>
            <a:ext cx="9144000" cy="81394"/>
          </a:xfrm>
          <a:prstGeom prst="rect">
            <a:avLst/>
          </a:prstGeom>
          <a:solidFill>
            <a:srgbClr val="55327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pic>
        <p:nvPicPr>
          <p:cNvPr id="11" name="Picture 2">
            <a:extLst>
              <a:ext uri="{FF2B5EF4-FFF2-40B4-BE49-F238E27FC236}">
                <a16:creationId xmlns:a16="http://schemas.microsoft.com/office/drawing/2014/main" id="{D36BA64C-4A83-43D1-B67F-B8068DB81FFD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45273" y="4463877"/>
            <a:ext cx="685800" cy="506040"/>
          </a:xfrm>
          <a:prstGeom prst="rect">
            <a:avLst/>
          </a:prstGeom>
          <a:noFill/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153989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5230" r:id="rId1"/>
    <p:sldLayoutId id="2147485239" r:id="rId2"/>
    <p:sldLayoutId id="2147485234" r:id="rId3"/>
    <p:sldLayoutId id="2147485235" r:id="rId4"/>
    <p:sldLayoutId id="2147485231" r:id="rId5"/>
    <p:sldLayoutId id="2147485240" r:id="rId6"/>
    <p:sldLayoutId id="2147485233" r:id="rId7"/>
    <p:sldLayoutId id="2147485238" r:id="rId8"/>
    <p:sldLayoutId id="2147485241" r:id="rId9"/>
    <p:sldLayoutId id="2147485236" r:id="rId10"/>
  </p:sldLayoutIdLst>
  <p:txStyles>
    <p:titleStyle>
      <a:lvl1pPr algn="ctr" defTabSz="685750" rtl="0" eaLnBrk="1" latinLnBrk="0" hangingPunct="1">
        <a:spcBef>
          <a:spcPct val="0"/>
        </a:spcBef>
        <a:buNone/>
        <a:defRPr sz="3300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57156" indent="-257156" algn="l" defTabSz="68575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557171" indent="-214297" algn="l" defTabSz="685750" rtl="0" eaLnBrk="1" latinLnBrk="0" hangingPunct="1">
        <a:spcBef>
          <a:spcPct val="20000"/>
        </a:spcBef>
        <a:buFont typeface="Arial" panose="020B0604020202020204" pitchFamily="34" charset="0"/>
        <a:buChar char="–"/>
        <a:defRPr sz="21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857186" indent="-171437" algn="l" defTabSz="685750" rtl="0" eaLnBrk="1" latinLnBrk="0" hangingPunct="1">
        <a:spcBef>
          <a:spcPct val="200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200060" indent="-171437" algn="l" defTabSz="685750" rtl="0" eaLnBrk="1" latinLnBrk="0" hangingPunct="1">
        <a:spcBef>
          <a:spcPct val="20000"/>
        </a:spcBef>
        <a:buFont typeface="Arial" panose="020B0604020202020204" pitchFamily="34" charset="0"/>
        <a:buChar char="–"/>
        <a:defRPr sz="15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1542935" indent="-171437" algn="l" defTabSz="685750" rtl="0" eaLnBrk="1" latinLnBrk="0" hangingPunct="1">
        <a:spcBef>
          <a:spcPct val="20000"/>
        </a:spcBef>
        <a:buFont typeface="Arial" panose="020B0604020202020204" pitchFamily="34" charset="0"/>
        <a:buChar char="»"/>
        <a:defRPr sz="15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1885808" indent="-171437" algn="l" defTabSz="68575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684" indent="-171437" algn="l" defTabSz="68575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558" indent="-171437" algn="l" defTabSz="68575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432" indent="-171437" algn="l" defTabSz="68575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75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875" algn="l" defTabSz="68575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750" algn="l" defTabSz="68575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624" algn="l" defTabSz="68575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498" algn="l" defTabSz="68575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372" algn="l" defTabSz="68575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246" algn="l" defTabSz="68575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120" algn="l" defTabSz="68575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2995" algn="l" defTabSz="68575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0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A2C2E1BD-A780-4622-8C1B-A3D8643945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665975"/>
            <a:ext cx="4572000" cy="2591699"/>
          </a:xfrm>
        </p:spPr>
        <p:txBody>
          <a:bodyPr>
            <a:normAutofit fontScale="90000"/>
          </a:bodyPr>
          <a:lstStyle/>
          <a:p>
            <a:r>
              <a:rPr lang="en-US" sz="3600" dirty="0"/>
              <a:t>Meeting 9</a:t>
            </a:r>
            <a:br>
              <a:rPr lang="en-US" dirty="0"/>
            </a:br>
            <a:r>
              <a:rPr lang="en-US" sz="2800" dirty="0"/>
              <a:t>Teamwork and Partnership in Foster Care and Adoption </a:t>
            </a:r>
            <a:br>
              <a:rPr lang="en-US" sz="2800" dirty="0"/>
            </a:br>
            <a:br>
              <a:rPr lang="en-US" sz="2800" dirty="0"/>
            </a:br>
            <a:endParaRPr lang="en-US" sz="2800" dirty="0"/>
          </a:p>
        </p:txBody>
      </p:sp>
      <p:pic>
        <p:nvPicPr>
          <p:cNvPr id="6" name="Picture 2">
            <a:extLst>
              <a:ext uri="{FF2B5EF4-FFF2-40B4-BE49-F238E27FC236}">
                <a16:creationId xmlns:a16="http://schemas.microsoft.com/office/drawing/2014/main" id="{2E8A2DEA-CFFC-4DEE-8044-7CEB21DC78D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410200" y="1612384"/>
            <a:ext cx="3657600" cy="2698879"/>
          </a:xfrm>
          <a:prstGeom prst="rect">
            <a:avLst/>
          </a:prstGeom>
          <a:noFill/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2629765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FA623BA3-2901-4F16-9B75-4FBECC4E44F6}"/>
              </a:ext>
            </a:extLst>
          </p:cNvPr>
          <p:cNvSpPr>
            <a:spLocks noGrp="1"/>
          </p:cNvSpPr>
          <p:nvPr>
            <p:ph type="body" idx="13"/>
          </p:nvPr>
        </p:nvSpPr>
        <p:spPr/>
        <p:txBody>
          <a:bodyPr/>
          <a:lstStyle/>
          <a:p>
            <a:r>
              <a:rPr lang="en-US" dirty="0"/>
              <a:t>Communication</a:t>
            </a: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149A3679-48F7-4B82-A0C3-225CFCD93B38}"/>
              </a:ext>
            </a:extLst>
          </p:cNvPr>
          <p:cNvGrpSpPr/>
          <p:nvPr/>
        </p:nvGrpSpPr>
        <p:grpSpPr>
          <a:xfrm>
            <a:off x="1524000" y="946150"/>
            <a:ext cx="6096000" cy="4064000"/>
            <a:chOff x="-180975" y="608012"/>
            <a:chExt cx="6096000" cy="4064000"/>
          </a:xfrm>
        </p:grpSpPr>
        <p:graphicFrame>
          <p:nvGraphicFramePr>
            <p:cNvPr id="10" name="Chart 9">
              <a:extLst>
                <a:ext uri="{FF2B5EF4-FFF2-40B4-BE49-F238E27FC236}">
                  <a16:creationId xmlns:a16="http://schemas.microsoft.com/office/drawing/2014/main" id="{174188D6-E920-4CA5-B36A-25ABC3F3631A}"/>
                </a:ext>
              </a:extLst>
            </p:cNvPr>
            <p:cNvGraphicFramePr/>
            <p:nvPr>
              <p:extLst>
                <p:ext uri="{D42A27DB-BD31-4B8C-83A1-F6EECF244321}">
                  <p14:modId xmlns:p14="http://schemas.microsoft.com/office/powerpoint/2010/main" val="2702953040"/>
                </p:ext>
              </p:extLst>
            </p:nvPr>
          </p:nvGraphicFramePr>
          <p:xfrm>
            <a:off x="-180975" y="608012"/>
            <a:ext cx="6096000" cy="4064000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2"/>
            </a:graphicData>
          </a:graphic>
        </p:graphicFrame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D46A7550-E1D8-4B97-B1F8-E57157751474}"/>
                </a:ext>
              </a:extLst>
            </p:cNvPr>
            <p:cNvSpPr/>
            <p:nvPr/>
          </p:nvSpPr>
          <p:spPr>
            <a:xfrm>
              <a:off x="3048000" y="2110085"/>
              <a:ext cx="1371600" cy="92333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b="1" dirty="0"/>
                <a:t>Nonverbal</a:t>
              </a:r>
            </a:p>
            <a:p>
              <a:pPr algn="ctr"/>
              <a:r>
                <a:rPr lang="en-US" b="1" dirty="0"/>
                <a:t>(Body) </a:t>
              </a:r>
            </a:p>
            <a:p>
              <a:pPr algn="ctr"/>
              <a:r>
                <a:rPr lang="en-US" b="1" dirty="0"/>
                <a:t>55%</a:t>
              </a:r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6CF190B0-B531-48B6-BDCA-9572F2A5AF37}"/>
                </a:ext>
              </a:extLst>
            </p:cNvPr>
            <p:cNvSpPr/>
            <p:nvPr/>
          </p:nvSpPr>
          <p:spPr>
            <a:xfrm>
              <a:off x="1371600" y="2156251"/>
              <a:ext cx="1371600" cy="83099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1600" b="1" dirty="0"/>
                <a:t>Paraverbal</a:t>
              </a:r>
            </a:p>
            <a:p>
              <a:pPr algn="ctr"/>
              <a:r>
                <a:rPr lang="en-US" sz="1600" b="1" dirty="0"/>
                <a:t>(Tone) </a:t>
              </a:r>
            </a:p>
            <a:p>
              <a:pPr algn="ctr"/>
              <a:r>
                <a:rPr lang="en-US" sz="1600" b="1" dirty="0"/>
                <a:t>38%</a:t>
              </a:r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14BE8AAA-0186-4969-AD2C-0A983E05918E}"/>
                </a:ext>
              </a:extLst>
            </p:cNvPr>
            <p:cNvSpPr/>
            <p:nvPr/>
          </p:nvSpPr>
          <p:spPr>
            <a:xfrm>
              <a:off x="2107746" y="841907"/>
              <a:ext cx="914400" cy="73866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1400" b="1" dirty="0"/>
                <a:t>Verbal</a:t>
              </a:r>
            </a:p>
            <a:p>
              <a:pPr algn="ctr"/>
              <a:r>
                <a:rPr lang="en-US" sz="1400" b="1" dirty="0"/>
                <a:t>(Words)</a:t>
              </a:r>
            </a:p>
            <a:p>
              <a:pPr algn="ctr"/>
              <a:r>
                <a:rPr lang="en-US" sz="1400" b="1" dirty="0"/>
                <a:t>7%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29441661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5" name="Rectangle 3">
            <a:extLst>
              <a:ext uri="{FF2B5EF4-FFF2-40B4-BE49-F238E27FC236}">
                <a16:creationId xmlns:a16="http://schemas.microsoft.com/office/drawing/2014/main" id="{F1DDF70C-958E-4631-A11E-F581B434CA1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685775" lvl="1" indent="-342900">
              <a:spcBef>
                <a:spcPts val="0"/>
              </a:spcBef>
              <a:spcAft>
                <a:spcPts val="2400"/>
              </a:spcAft>
              <a:buFont typeface="Arial" panose="020B0604020202020204" pitchFamily="34" charset="0"/>
              <a:buChar char="•"/>
            </a:pPr>
            <a:r>
              <a:rPr lang="en-US" altLang="en-US" sz="2400" b="1" dirty="0">
                <a:solidFill>
                  <a:srgbClr val="646569"/>
                </a:solidFill>
              </a:rPr>
              <a:t>Complete your final “Strengths/Needs Worksheet” and bring it to Meeting 10</a:t>
            </a:r>
          </a:p>
          <a:p>
            <a:pPr marL="685775" lvl="1" indent="-342900">
              <a:spcBef>
                <a:spcPts val="0"/>
              </a:spcBef>
              <a:spcAft>
                <a:spcPts val="2400"/>
              </a:spcAft>
              <a:buFont typeface="Arial" panose="020B0604020202020204" pitchFamily="34" charset="0"/>
              <a:buChar char="•"/>
            </a:pPr>
            <a:r>
              <a:rPr lang="en-US" altLang="en-US" sz="2400" b="1" dirty="0">
                <a:solidFill>
                  <a:srgbClr val="646569"/>
                </a:solidFill>
              </a:rPr>
              <a:t>Read Handouts 7 and 10</a:t>
            </a:r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AF9B5B7-BB58-4060-B453-D7BA75E0C2C5}"/>
              </a:ext>
            </a:extLst>
          </p:cNvPr>
          <p:cNvSpPr>
            <a:spLocks noGrp="1"/>
          </p:cNvSpPr>
          <p:nvPr>
            <p:ph type="body" idx="13"/>
          </p:nvPr>
        </p:nvSpPr>
        <p:spPr/>
        <p:txBody>
          <a:bodyPr/>
          <a:lstStyle/>
          <a:p>
            <a:r>
              <a:rPr lang="en-US" altLang="en-US" dirty="0"/>
              <a:t>Roadwork</a:t>
            </a:r>
            <a:endParaRPr lang="en-US" dirty="0"/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4B0DCBA7-2AF6-43CC-B03E-A6143A7E369F}"/>
              </a:ext>
            </a:extLst>
          </p:cNvPr>
          <p:cNvGrpSpPr>
            <a:grpSpLocks noChangeAspect="1"/>
          </p:cNvGrpSpPr>
          <p:nvPr/>
        </p:nvGrpSpPr>
        <p:grpSpPr>
          <a:xfrm>
            <a:off x="8077200" y="505779"/>
            <a:ext cx="822960" cy="822960"/>
            <a:chOff x="2720003" y="120095"/>
            <a:chExt cx="914400" cy="914400"/>
          </a:xfrm>
        </p:grpSpPr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4134B9DF-4054-47BF-8F0D-DA96378F5659}"/>
                </a:ext>
              </a:extLst>
            </p:cNvPr>
            <p:cNvSpPr/>
            <p:nvPr/>
          </p:nvSpPr>
          <p:spPr>
            <a:xfrm>
              <a:off x="2720003" y="120095"/>
              <a:ext cx="914400" cy="914400"/>
            </a:xfrm>
            <a:prstGeom prst="ellipse">
              <a:avLst/>
            </a:prstGeom>
            <a:solidFill>
              <a:srgbClr val="80479A"/>
            </a:solidFill>
            <a:ln>
              <a:solidFill>
                <a:srgbClr val="80479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3" name="Graphic 20" descr="Backpack">
              <a:extLst>
                <a:ext uri="{FF2B5EF4-FFF2-40B4-BE49-F238E27FC236}">
                  <a16:creationId xmlns:a16="http://schemas.microsoft.com/office/drawing/2014/main" id="{4B09F7FE-C0C3-4657-81CD-D1C988B8081F}"/>
                </a:ext>
              </a:extLst>
            </p:cNvPr>
            <p:cNvGrpSpPr/>
            <p:nvPr/>
          </p:nvGrpSpPr>
          <p:grpSpPr>
            <a:xfrm>
              <a:off x="2811443" y="211535"/>
              <a:ext cx="731520" cy="731520"/>
              <a:chOff x="7603962" y="0"/>
              <a:chExt cx="914400" cy="914400"/>
            </a:xfrm>
          </p:grpSpPr>
          <p:sp>
            <p:nvSpPr>
              <p:cNvPr id="14" name="Freeform: Shape 13">
                <a:extLst>
                  <a:ext uri="{FF2B5EF4-FFF2-40B4-BE49-F238E27FC236}">
                    <a16:creationId xmlns:a16="http://schemas.microsoft.com/office/drawing/2014/main" id="{0B0DE06A-76BA-45F3-8583-7F9BD2B15B2B}"/>
                  </a:ext>
                </a:extLst>
              </p:cNvPr>
              <p:cNvSpPr/>
              <p:nvPr/>
            </p:nvSpPr>
            <p:spPr>
              <a:xfrm>
                <a:off x="7870662" y="38100"/>
                <a:ext cx="381000" cy="342900"/>
              </a:xfrm>
              <a:custGeom>
                <a:avLst/>
                <a:gdLst>
                  <a:gd name="connsiteX0" fmla="*/ 190500 w 381000"/>
                  <a:gd name="connsiteY0" fmla="*/ 57150 h 342900"/>
                  <a:gd name="connsiteX1" fmla="*/ 276225 w 381000"/>
                  <a:gd name="connsiteY1" fmla="*/ 142875 h 342900"/>
                  <a:gd name="connsiteX2" fmla="*/ 104775 w 381000"/>
                  <a:gd name="connsiteY2" fmla="*/ 142875 h 342900"/>
                  <a:gd name="connsiteX3" fmla="*/ 190500 w 381000"/>
                  <a:gd name="connsiteY3" fmla="*/ 57150 h 342900"/>
                  <a:gd name="connsiteX4" fmla="*/ 0 w 381000"/>
                  <a:gd name="connsiteY4" fmla="*/ 323850 h 342900"/>
                  <a:gd name="connsiteX5" fmla="*/ 19050 w 381000"/>
                  <a:gd name="connsiteY5" fmla="*/ 342900 h 342900"/>
                  <a:gd name="connsiteX6" fmla="*/ 152400 w 381000"/>
                  <a:gd name="connsiteY6" fmla="*/ 342900 h 342900"/>
                  <a:gd name="connsiteX7" fmla="*/ 152400 w 381000"/>
                  <a:gd name="connsiteY7" fmla="*/ 323850 h 342900"/>
                  <a:gd name="connsiteX8" fmla="*/ 171450 w 381000"/>
                  <a:gd name="connsiteY8" fmla="*/ 304800 h 342900"/>
                  <a:gd name="connsiteX9" fmla="*/ 209550 w 381000"/>
                  <a:gd name="connsiteY9" fmla="*/ 304800 h 342900"/>
                  <a:gd name="connsiteX10" fmla="*/ 228600 w 381000"/>
                  <a:gd name="connsiteY10" fmla="*/ 323850 h 342900"/>
                  <a:gd name="connsiteX11" fmla="*/ 228600 w 381000"/>
                  <a:gd name="connsiteY11" fmla="*/ 342900 h 342900"/>
                  <a:gd name="connsiteX12" fmla="*/ 361950 w 381000"/>
                  <a:gd name="connsiteY12" fmla="*/ 342900 h 342900"/>
                  <a:gd name="connsiteX13" fmla="*/ 381000 w 381000"/>
                  <a:gd name="connsiteY13" fmla="*/ 323850 h 342900"/>
                  <a:gd name="connsiteX14" fmla="*/ 381000 w 381000"/>
                  <a:gd name="connsiteY14" fmla="*/ 142875 h 342900"/>
                  <a:gd name="connsiteX15" fmla="*/ 333375 w 381000"/>
                  <a:gd name="connsiteY15" fmla="*/ 142875 h 342900"/>
                  <a:gd name="connsiteX16" fmla="*/ 190500 w 381000"/>
                  <a:gd name="connsiteY16" fmla="*/ 0 h 342900"/>
                  <a:gd name="connsiteX17" fmla="*/ 47625 w 381000"/>
                  <a:gd name="connsiteY17" fmla="*/ 142875 h 342900"/>
                  <a:gd name="connsiteX18" fmla="*/ 0 w 381000"/>
                  <a:gd name="connsiteY18" fmla="*/ 142875 h 342900"/>
                  <a:gd name="connsiteX19" fmla="*/ 0 w 381000"/>
                  <a:gd name="connsiteY19" fmla="*/ 323850 h 3429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</a:cxnLst>
                <a:rect l="l" t="t" r="r" b="b"/>
                <a:pathLst>
                  <a:path w="381000" h="342900">
                    <a:moveTo>
                      <a:pt x="190500" y="57150"/>
                    </a:moveTo>
                    <a:cubicBezTo>
                      <a:pt x="238125" y="57150"/>
                      <a:pt x="276225" y="95250"/>
                      <a:pt x="276225" y="142875"/>
                    </a:cubicBezTo>
                    <a:lnTo>
                      <a:pt x="104775" y="142875"/>
                    </a:lnTo>
                    <a:cubicBezTo>
                      <a:pt x="104775" y="95250"/>
                      <a:pt x="142875" y="57150"/>
                      <a:pt x="190500" y="57150"/>
                    </a:cubicBezTo>
                    <a:close/>
                    <a:moveTo>
                      <a:pt x="0" y="323850"/>
                    </a:moveTo>
                    <a:cubicBezTo>
                      <a:pt x="0" y="334328"/>
                      <a:pt x="8572" y="342900"/>
                      <a:pt x="19050" y="342900"/>
                    </a:cubicBezTo>
                    <a:lnTo>
                      <a:pt x="152400" y="342900"/>
                    </a:lnTo>
                    <a:lnTo>
                      <a:pt x="152400" y="323850"/>
                    </a:lnTo>
                    <a:cubicBezTo>
                      <a:pt x="152400" y="313373"/>
                      <a:pt x="160973" y="304800"/>
                      <a:pt x="171450" y="304800"/>
                    </a:cubicBezTo>
                    <a:lnTo>
                      <a:pt x="209550" y="304800"/>
                    </a:lnTo>
                    <a:cubicBezTo>
                      <a:pt x="220027" y="304800"/>
                      <a:pt x="228600" y="313373"/>
                      <a:pt x="228600" y="323850"/>
                    </a:cubicBezTo>
                    <a:lnTo>
                      <a:pt x="228600" y="342900"/>
                    </a:lnTo>
                    <a:lnTo>
                      <a:pt x="361950" y="342900"/>
                    </a:lnTo>
                    <a:cubicBezTo>
                      <a:pt x="372428" y="342900"/>
                      <a:pt x="381000" y="334328"/>
                      <a:pt x="381000" y="323850"/>
                    </a:cubicBezTo>
                    <a:lnTo>
                      <a:pt x="381000" y="142875"/>
                    </a:lnTo>
                    <a:lnTo>
                      <a:pt x="333375" y="142875"/>
                    </a:lnTo>
                    <a:cubicBezTo>
                      <a:pt x="333375" y="63818"/>
                      <a:pt x="269558" y="0"/>
                      <a:pt x="190500" y="0"/>
                    </a:cubicBezTo>
                    <a:cubicBezTo>
                      <a:pt x="111443" y="0"/>
                      <a:pt x="47625" y="63818"/>
                      <a:pt x="47625" y="142875"/>
                    </a:cubicBezTo>
                    <a:lnTo>
                      <a:pt x="0" y="142875"/>
                    </a:lnTo>
                    <a:lnTo>
                      <a:pt x="0" y="323850"/>
                    </a:lnTo>
                    <a:close/>
                  </a:path>
                </a:pathLst>
              </a:custGeom>
              <a:solidFill>
                <a:schemeClr val="bg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5" name="Freeform: Shape 14">
                <a:extLst>
                  <a:ext uri="{FF2B5EF4-FFF2-40B4-BE49-F238E27FC236}">
                    <a16:creationId xmlns:a16="http://schemas.microsoft.com/office/drawing/2014/main" id="{ADF206CF-03F4-454A-8CF1-CC67E6CE9424}"/>
                  </a:ext>
                </a:extLst>
              </p:cNvPr>
              <p:cNvSpPr/>
              <p:nvPr/>
            </p:nvSpPr>
            <p:spPr>
              <a:xfrm>
                <a:off x="7908762" y="657225"/>
                <a:ext cx="304800" cy="142875"/>
              </a:xfrm>
              <a:custGeom>
                <a:avLst/>
                <a:gdLst>
                  <a:gd name="connsiteX0" fmla="*/ 292418 w 304800"/>
                  <a:gd name="connsiteY0" fmla="*/ 0 h 142875"/>
                  <a:gd name="connsiteX1" fmla="*/ 12382 w 304800"/>
                  <a:gd name="connsiteY1" fmla="*/ 0 h 142875"/>
                  <a:gd name="connsiteX2" fmla="*/ 0 w 304800"/>
                  <a:gd name="connsiteY2" fmla="*/ 12383 h 142875"/>
                  <a:gd name="connsiteX3" fmla="*/ 0 w 304800"/>
                  <a:gd name="connsiteY3" fmla="*/ 142875 h 142875"/>
                  <a:gd name="connsiteX4" fmla="*/ 304800 w 304800"/>
                  <a:gd name="connsiteY4" fmla="*/ 142875 h 142875"/>
                  <a:gd name="connsiteX5" fmla="*/ 304800 w 304800"/>
                  <a:gd name="connsiteY5" fmla="*/ 12383 h 142875"/>
                  <a:gd name="connsiteX6" fmla="*/ 292418 w 304800"/>
                  <a:gd name="connsiteY6" fmla="*/ 0 h 142875"/>
                  <a:gd name="connsiteX7" fmla="*/ 292418 w 304800"/>
                  <a:gd name="connsiteY7" fmla="*/ 0 h 1428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304800" h="142875">
                    <a:moveTo>
                      <a:pt x="292418" y="0"/>
                    </a:moveTo>
                    <a:lnTo>
                      <a:pt x="12382" y="0"/>
                    </a:lnTo>
                    <a:cubicBezTo>
                      <a:pt x="5715" y="0"/>
                      <a:pt x="0" y="5715"/>
                      <a:pt x="0" y="12383"/>
                    </a:cubicBezTo>
                    <a:lnTo>
                      <a:pt x="0" y="142875"/>
                    </a:lnTo>
                    <a:lnTo>
                      <a:pt x="304800" y="142875"/>
                    </a:lnTo>
                    <a:lnTo>
                      <a:pt x="304800" y="12383"/>
                    </a:lnTo>
                    <a:cubicBezTo>
                      <a:pt x="304800" y="5715"/>
                      <a:pt x="299085" y="0"/>
                      <a:pt x="292418" y="0"/>
                    </a:cubicBezTo>
                    <a:lnTo>
                      <a:pt x="292418" y="0"/>
                    </a:lnTo>
                    <a:close/>
                  </a:path>
                </a:pathLst>
              </a:custGeom>
              <a:solidFill>
                <a:schemeClr val="bg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6" name="Freeform: Shape 15">
                <a:extLst>
                  <a:ext uri="{FF2B5EF4-FFF2-40B4-BE49-F238E27FC236}">
                    <a16:creationId xmlns:a16="http://schemas.microsoft.com/office/drawing/2014/main" id="{844972DD-FBCA-41E0-831A-986142B3F216}"/>
                  </a:ext>
                </a:extLst>
              </p:cNvPr>
              <p:cNvSpPr/>
              <p:nvPr/>
            </p:nvSpPr>
            <p:spPr>
              <a:xfrm>
                <a:off x="7737312" y="191453"/>
                <a:ext cx="647700" cy="600075"/>
              </a:xfrm>
              <a:custGeom>
                <a:avLst/>
                <a:gdLst>
                  <a:gd name="connsiteX0" fmla="*/ 609600 w 647700"/>
                  <a:gd name="connsiteY0" fmla="*/ 294323 h 600075"/>
                  <a:gd name="connsiteX1" fmla="*/ 590550 w 647700"/>
                  <a:gd name="connsiteY1" fmla="*/ 294323 h 600075"/>
                  <a:gd name="connsiteX2" fmla="*/ 590550 w 647700"/>
                  <a:gd name="connsiteY2" fmla="*/ 65723 h 600075"/>
                  <a:gd name="connsiteX3" fmla="*/ 552450 w 647700"/>
                  <a:gd name="connsiteY3" fmla="*/ 0 h 600075"/>
                  <a:gd name="connsiteX4" fmla="*/ 552450 w 647700"/>
                  <a:gd name="connsiteY4" fmla="*/ 170498 h 600075"/>
                  <a:gd name="connsiteX5" fmla="*/ 495300 w 647700"/>
                  <a:gd name="connsiteY5" fmla="*/ 227648 h 600075"/>
                  <a:gd name="connsiteX6" fmla="*/ 361950 w 647700"/>
                  <a:gd name="connsiteY6" fmla="*/ 227648 h 600075"/>
                  <a:gd name="connsiteX7" fmla="*/ 361950 w 647700"/>
                  <a:gd name="connsiteY7" fmla="*/ 246698 h 600075"/>
                  <a:gd name="connsiteX8" fmla="*/ 342900 w 647700"/>
                  <a:gd name="connsiteY8" fmla="*/ 265748 h 600075"/>
                  <a:gd name="connsiteX9" fmla="*/ 304800 w 647700"/>
                  <a:gd name="connsiteY9" fmla="*/ 265748 h 600075"/>
                  <a:gd name="connsiteX10" fmla="*/ 285750 w 647700"/>
                  <a:gd name="connsiteY10" fmla="*/ 246698 h 600075"/>
                  <a:gd name="connsiteX11" fmla="*/ 285750 w 647700"/>
                  <a:gd name="connsiteY11" fmla="*/ 227648 h 600075"/>
                  <a:gd name="connsiteX12" fmla="*/ 152400 w 647700"/>
                  <a:gd name="connsiteY12" fmla="*/ 227648 h 600075"/>
                  <a:gd name="connsiteX13" fmla="*/ 95250 w 647700"/>
                  <a:gd name="connsiteY13" fmla="*/ 170498 h 600075"/>
                  <a:gd name="connsiteX14" fmla="*/ 95250 w 647700"/>
                  <a:gd name="connsiteY14" fmla="*/ 0 h 600075"/>
                  <a:gd name="connsiteX15" fmla="*/ 57150 w 647700"/>
                  <a:gd name="connsiteY15" fmla="*/ 65723 h 600075"/>
                  <a:gd name="connsiteX16" fmla="*/ 57150 w 647700"/>
                  <a:gd name="connsiteY16" fmla="*/ 294323 h 600075"/>
                  <a:gd name="connsiteX17" fmla="*/ 38100 w 647700"/>
                  <a:gd name="connsiteY17" fmla="*/ 294323 h 600075"/>
                  <a:gd name="connsiteX18" fmla="*/ 0 w 647700"/>
                  <a:gd name="connsiteY18" fmla="*/ 332423 h 600075"/>
                  <a:gd name="connsiteX19" fmla="*/ 0 w 647700"/>
                  <a:gd name="connsiteY19" fmla="*/ 484823 h 600075"/>
                  <a:gd name="connsiteX20" fmla="*/ 38100 w 647700"/>
                  <a:gd name="connsiteY20" fmla="*/ 522923 h 600075"/>
                  <a:gd name="connsiteX21" fmla="*/ 57150 w 647700"/>
                  <a:gd name="connsiteY21" fmla="*/ 522923 h 600075"/>
                  <a:gd name="connsiteX22" fmla="*/ 57150 w 647700"/>
                  <a:gd name="connsiteY22" fmla="*/ 570548 h 600075"/>
                  <a:gd name="connsiteX23" fmla="*/ 95250 w 647700"/>
                  <a:gd name="connsiteY23" fmla="*/ 608648 h 600075"/>
                  <a:gd name="connsiteX24" fmla="*/ 133350 w 647700"/>
                  <a:gd name="connsiteY24" fmla="*/ 608648 h 600075"/>
                  <a:gd name="connsiteX25" fmla="*/ 133350 w 647700"/>
                  <a:gd name="connsiteY25" fmla="*/ 478155 h 600075"/>
                  <a:gd name="connsiteX26" fmla="*/ 183833 w 647700"/>
                  <a:gd name="connsiteY26" fmla="*/ 427673 h 600075"/>
                  <a:gd name="connsiteX27" fmla="*/ 464820 w 647700"/>
                  <a:gd name="connsiteY27" fmla="*/ 427673 h 600075"/>
                  <a:gd name="connsiteX28" fmla="*/ 515303 w 647700"/>
                  <a:gd name="connsiteY28" fmla="*/ 478155 h 600075"/>
                  <a:gd name="connsiteX29" fmla="*/ 515303 w 647700"/>
                  <a:gd name="connsiteY29" fmla="*/ 608648 h 600075"/>
                  <a:gd name="connsiteX30" fmla="*/ 553403 w 647700"/>
                  <a:gd name="connsiteY30" fmla="*/ 608648 h 600075"/>
                  <a:gd name="connsiteX31" fmla="*/ 591503 w 647700"/>
                  <a:gd name="connsiteY31" fmla="*/ 570548 h 600075"/>
                  <a:gd name="connsiteX32" fmla="*/ 591503 w 647700"/>
                  <a:gd name="connsiteY32" fmla="*/ 522923 h 600075"/>
                  <a:gd name="connsiteX33" fmla="*/ 610553 w 647700"/>
                  <a:gd name="connsiteY33" fmla="*/ 522923 h 600075"/>
                  <a:gd name="connsiteX34" fmla="*/ 648653 w 647700"/>
                  <a:gd name="connsiteY34" fmla="*/ 484823 h 600075"/>
                  <a:gd name="connsiteX35" fmla="*/ 648653 w 647700"/>
                  <a:gd name="connsiteY35" fmla="*/ 332423 h 600075"/>
                  <a:gd name="connsiteX36" fmla="*/ 609600 w 647700"/>
                  <a:gd name="connsiteY36" fmla="*/ 294323 h 6000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</a:cxnLst>
                <a:rect l="l" t="t" r="r" b="b"/>
                <a:pathLst>
                  <a:path w="647700" h="600075">
                    <a:moveTo>
                      <a:pt x="609600" y="294323"/>
                    </a:moveTo>
                    <a:lnTo>
                      <a:pt x="590550" y="294323"/>
                    </a:lnTo>
                    <a:lnTo>
                      <a:pt x="590550" y="65723"/>
                    </a:lnTo>
                    <a:cubicBezTo>
                      <a:pt x="590550" y="38100"/>
                      <a:pt x="576263" y="13335"/>
                      <a:pt x="552450" y="0"/>
                    </a:cubicBezTo>
                    <a:lnTo>
                      <a:pt x="552450" y="170498"/>
                    </a:lnTo>
                    <a:cubicBezTo>
                      <a:pt x="552450" y="201930"/>
                      <a:pt x="526733" y="227648"/>
                      <a:pt x="495300" y="227648"/>
                    </a:cubicBezTo>
                    <a:lnTo>
                      <a:pt x="361950" y="227648"/>
                    </a:lnTo>
                    <a:lnTo>
                      <a:pt x="361950" y="246698"/>
                    </a:lnTo>
                    <a:cubicBezTo>
                      <a:pt x="361950" y="257175"/>
                      <a:pt x="353378" y="265748"/>
                      <a:pt x="342900" y="265748"/>
                    </a:cubicBezTo>
                    <a:lnTo>
                      <a:pt x="304800" y="265748"/>
                    </a:lnTo>
                    <a:cubicBezTo>
                      <a:pt x="294323" y="265748"/>
                      <a:pt x="285750" y="257175"/>
                      <a:pt x="285750" y="246698"/>
                    </a:cubicBezTo>
                    <a:lnTo>
                      <a:pt x="285750" y="227648"/>
                    </a:lnTo>
                    <a:lnTo>
                      <a:pt x="152400" y="227648"/>
                    </a:lnTo>
                    <a:cubicBezTo>
                      <a:pt x="120968" y="227648"/>
                      <a:pt x="95250" y="201930"/>
                      <a:pt x="95250" y="170498"/>
                    </a:cubicBezTo>
                    <a:lnTo>
                      <a:pt x="95250" y="0"/>
                    </a:lnTo>
                    <a:cubicBezTo>
                      <a:pt x="71438" y="13335"/>
                      <a:pt x="57150" y="39053"/>
                      <a:pt x="57150" y="65723"/>
                    </a:cubicBezTo>
                    <a:lnTo>
                      <a:pt x="57150" y="294323"/>
                    </a:lnTo>
                    <a:lnTo>
                      <a:pt x="38100" y="294323"/>
                    </a:lnTo>
                    <a:cubicBezTo>
                      <a:pt x="17145" y="294323"/>
                      <a:pt x="0" y="311468"/>
                      <a:pt x="0" y="332423"/>
                    </a:cubicBezTo>
                    <a:lnTo>
                      <a:pt x="0" y="484823"/>
                    </a:lnTo>
                    <a:cubicBezTo>
                      <a:pt x="0" y="505777"/>
                      <a:pt x="17145" y="522923"/>
                      <a:pt x="38100" y="522923"/>
                    </a:cubicBezTo>
                    <a:lnTo>
                      <a:pt x="57150" y="522923"/>
                    </a:lnTo>
                    <a:lnTo>
                      <a:pt x="57150" y="570548"/>
                    </a:lnTo>
                    <a:cubicBezTo>
                      <a:pt x="57150" y="591502"/>
                      <a:pt x="74295" y="608648"/>
                      <a:pt x="95250" y="608648"/>
                    </a:cubicBezTo>
                    <a:lnTo>
                      <a:pt x="133350" y="608648"/>
                    </a:lnTo>
                    <a:lnTo>
                      <a:pt x="133350" y="478155"/>
                    </a:lnTo>
                    <a:cubicBezTo>
                      <a:pt x="133350" y="450533"/>
                      <a:pt x="156210" y="427673"/>
                      <a:pt x="183833" y="427673"/>
                    </a:cubicBezTo>
                    <a:lnTo>
                      <a:pt x="464820" y="427673"/>
                    </a:lnTo>
                    <a:cubicBezTo>
                      <a:pt x="492442" y="427673"/>
                      <a:pt x="515303" y="450533"/>
                      <a:pt x="515303" y="478155"/>
                    </a:cubicBezTo>
                    <a:lnTo>
                      <a:pt x="515303" y="608648"/>
                    </a:lnTo>
                    <a:lnTo>
                      <a:pt x="553403" y="608648"/>
                    </a:lnTo>
                    <a:cubicBezTo>
                      <a:pt x="574358" y="608648"/>
                      <a:pt x="591503" y="591502"/>
                      <a:pt x="591503" y="570548"/>
                    </a:cubicBezTo>
                    <a:lnTo>
                      <a:pt x="591503" y="522923"/>
                    </a:lnTo>
                    <a:lnTo>
                      <a:pt x="610553" y="522923"/>
                    </a:lnTo>
                    <a:cubicBezTo>
                      <a:pt x="631508" y="522923"/>
                      <a:pt x="648653" y="505777"/>
                      <a:pt x="648653" y="484823"/>
                    </a:cubicBezTo>
                    <a:lnTo>
                      <a:pt x="648653" y="332423"/>
                    </a:lnTo>
                    <a:cubicBezTo>
                      <a:pt x="647700" y="311468"/>
                      <a:pt x="630555" y="294323"/>
                      <a:pt x="609600" y="294323"/>
                    </a:cubicBezTo>
                    <a:close/>
                  </a:path>
                </a:pathLst>
              </a:custGeom>
              <a:solidFill>
                <a:schemeClr val="bg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</p:grp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0FC50B1-9B6E-46FF-9B34-EAE1557748B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52400" y="1428750"/>
            <a:ext cx="4338530" cy="2895602"/>
          </a:xfrm>
        </p:spPr>
        <p:txBody>
          <a:bodyPr/>
          <a:lstStyle/>
          <a:p>
            <a:r>
              <a:rPr lang="en-US" sz="2800" u="sng" dirty="0">
                <a:solidFill>
                  <a:srgbClr val="553278"/>
                </a:solidFill>
              </a:rPr>
              <a:t>Teamwork</a:t>
            </a:r>
            <a:r>
              <a:rPr lang="en-US" dirty="0">
                <a:solidFill>
                  <a:srgbClr val="553278"/>
                </a:solidFill>
              </a:rPr>
              <a:t> </a:t>
            </a:r>
            <a:r>
              <a:rPr lang="en-US" dirty="0"/>
              <a:t>– a process involving at least two people working with a coordinated plan to reach the same goal. Team members have different roles and responsibilities they can be relied upon to do. 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E5E69F47-0381-4B81-A4AE-0CBD4D1FC082}"/>
              </a:ext>
            </a:extLst>
          </p:cNvPr>
          <p:cNvSpPr>
            <a:spLocks noGrp="1"/>
          </p:cNvSpPr>
          <p:nvPr>
            <p:ph type="body" idx="13"/>
          </p:nvPr>
        </p:nvSpPr>
        <p:spPr>
          <a:xfrm>
            <a:off x="152400" y="438152"/>
            <a:ext cx="8686800" cy="638175"/>
          </a:xfrm>
        </p:spPr>
        <p:txBody>
          <a:bodyPr/>
          <a:lstStyle/>
          <a:p>
            <a:r>
              <a:rPr lang="en-US" altLang="en-US" dirty="0"/>
              <a:t>Partnership Building and Teamwork in Foster Care</a:t>
            </a:r>
            <a:endParaRPr lang="en-US" dirty="0"/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7CBD4D4D-EA76-4334-84CE-D72A116DFC2D}"/>
              </a:ext>
            </a:extLst>
          </p:cNvPr>
          <p:cNvGrpSpPr/>
          <p:nvPr/>
        </p:nvGrpSpPr>
        <p:grpSpPr>
          <a:xfrm>
            <a:off x="4406167" y="1555747"/>
            <a:ext cx="4356833" cy="2705163"/>
            <a:chOff x="4275197" y="1631947"/>
            <a:chExt cx="4356833" cy="2705163"/>
          </a:xfrm>
        </p:grpSpPr>
        <p:sp>
          <p:nvSpPr>
            <p:cNvPr id="2" name="Oval 1">
              <a:extLst>
                <a:ext uri="{FF2B5EF4-FFF2-40B4-BE49-F238E27FC236}">
                  <a16:creationId xmlns:a16="http://schemas.microsoft.com/office/drawing/2014/main" id="{E6F3B739-7BA2-421C-BCCA-550F89228ECB}"/>
                </a:ext>
              </a:extLst>
            </p:cNvPr>
            <p:cNvSpPr/>
            <p:nvPr/>
          </p:nvSpPr>
          <p:spPr>
            <a:xfrm>
              <a:off x="4506518" y="1841499"/>
              <a:ext cx="3886194" cy="2349499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accent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ectangle: Rounded Corners 11">
              <a:extLst>
                <a:ext uri="{FF2B5EF4-FFF2-40B4-BE49-F238E27FC236}">
                  <a16:creationId xmlns:a16="http://schemas.microsoft.com/office/drawing/2014/main" id="{885D629E-D910-4B00-9346-19D0FEDC225B}"/>
                </a:ext>
              </a:extLst>
            </p:cNvPr>
            <p:cNvSpPr/>
            <p:nvPr/>
          </p:nvSpPr>
          <p:spPr>
            <a:xfrm>
              <a:off x="6000123" y="2749546"/>
              <a:ext cx="914400" cy="533400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Goal</a:t>
              </a:r>
            </a:p>
          </p:txBody>
        </p:sp>
        <p:cxnSp>
          <p:nvCxnSpPr>
            <p:cNvPr id="19" name="Straight Arrow Connector 18">
              <a:extLst>
                <a:ext uri="{FF2B5EF4-FFF2-40B4-BE49-F238E27FC236}">
                  <a16:creationId xmlns:a16="http://schemas.microsoft.com/office/drawing/2014/main" id="{D13BBAD8-9BCE-4601-8FE6-39385474DCE1}"/>
                </a:ext>
              </a:extLst>
            </p:cNvPr>
            <p:cNvCxnSpPr>
              <a:cxnSpLocks/>
            </p:cNvCxnSpPr>
            <p:nvPr/>
          </p:nvCxnSpPr>
          <p:spPr>
            <a:xfrm>
              <a:off x="5893195" y="2306089"/>
              <a:ext cx="163030" cy="347551"/>
            </a:xfrm>
            <a:prstGeom prst="straightConnector1">
              <a:avLst/>
            </a:prstGeom>
            <a:ln w="25400">
              <a:solidFill>
                <a:schemeClr val="accent4"/>
              </a:solidFill>
              <a:tailEnd type="triangl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Arrow Connector 24">
              <a:extLst>
                <a:ext uri="{FF2B5EF4-FFF2-40B4-BE49-F238E27FC236}">
                  <a16:creationId xmlns:a16="http://schemas.microsoft.com/office/drawing/2014/main" id="{80A1671D-F8E8-4820-8528-9F6D07D999EE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7026820" y="3016246"/>
              <a:ext cx="844077" cy="0"/>
            </a:xfrm>
            <a:prstGeom prst="straightConnector1">
              <a:avLst/>
            </a:prstGeom>
            <a:ln w="25400">
              <a:solidFill>
                <a:schemeClr val="accent4"/>
              </a:solidFill>
              <a:tailEnd type="triangl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3" name="Group 12">
              <a:extLst>
                <a:ext uri="{FF2B5EF4-FFF2-40B4-BE49-F238E27FC236}">
                  <a16:creationId xmlns:a16="http://schemas.microsoft.com/office/drawing/2014/main" id="{3196F0E1-029A-458B-84BF-6B5598ED141D}"/>
                </a:ext>
              </a:extLst>
            </p:cNvPr>
            <p:cNvGrpSpPr/>
            <p:nvPr/>
          </p:nvGrpSpPr>
          <p:grpSpPr>
            <a:xfrm>
              <a:off x="4275197" y="2708640"/>
              <a:ext cx="648295" cy="615215"/>
              <a:chOff x="1836836" y="1680"/>
              <a:chExt cx="648295" cy="615215"/>
            </a:xfrm>
          </p:grpSpPr>
          <p:sp>
            <p:nvSpPr>
              <p:cNvPr id="14" name="Flowchart: Connector 13">
                <a:extLst>
                  <a:ext uri="{FF2B5EF4-FFF2-40B4-BE49-F238E27FC236}">
                    <a16:creationId xmlns:a16="http://schemas.microsoft.com/office/drawing/2014/main" id="{489D0535-4A3F-474B-B284-A51A9194DC11}"/>
                  </a:ext>
                </a:extLst>
              </p:cNvPr>
              <p:cNvSpPr/>
              <p:nvPr/>
            </p:nvSpPr>
            <p:spPr>
              <a:xfrm>
                <a:off x="1836836" y="1680"/>
                <a:ext cx="648295" cy="615215"/>
              </a:xfrm>
              <a:prstGeom prst="flowChartConnector">
                <a:avLst/>
              </a:prstGeom>
              <a:solidFill>
                <a:schemeClr val="bg1"/>
              </a:solidFill>
              <a:ln>
                <a:solidFill>
                  <a:schemeClr val="accent6"/>
                </a:solidFill>
              </a:ln>
            </p:spPr>
            <p:style>
              <a:lnRef idx="2">
                <a:scrgbClr r="0" g="0" b="0"/>
              </a:lnRef>
              <a:fillRef idx="1">
                <a:scrgbClr r="0" g="0" b="0"/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15" name="Flowchart: Connector 4">
                <a:extLst>
                  <a:ext uri="{FF2B5EF4-FFF2-40B4-BE49-F238E27FC236}">
                    <a16:creationId xmlns:a16="http://schemas.microsoft.com/office/drawing/2014/main" id="{CA127B3A-BA0E-4A0D-9BA1-1C9E7E5DC8BF}"/>
                  </a:ext>
                </a:extLst>
              </p:cNvPr>
              <p:cNvSpPr txBox="1"/>
              <p:nvPr/>
            </p:nvSpPr>
            <p:spPr>
              <a:xfrm>
                <a:off x="1931777" y="91776"/>
                <a:ext cx="458413" cy="435023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45720" tIns="45720" rIns="45720" bIns="45720" numCol="1" spcCol="1270" anchor="ctr" anchorCtr="0">
                <a:noAutofit/>
              </a:bodyPr>
              <a:lstStyle/>
              <a:p>
                <a:pPr marL="0" lvl="0" indent="0" algn="ctr" defTabSz="5334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  <a:buNone/>
                </a:pPr>
                <a:r>
                  <a:rPr lang="en-US" sz="1200" kern="12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R/R</a:t>
                </a:r>
              </a:p>
            </p:txBody>
          </p:sp>
        </p:grpSp>
        <p:grpSp>
          <p:nvGrpSpPr>
            <p:cNvPr id="16" name="Group 15">
              <a:extLst>
                <a:ext uri="{FF2B5EF4-FFF2-40B4-BE49-F238E27FC236}">
                  <a16:creationId xmlns:a16="http://schemas.microsoft.com/office/drawing/2014/main" id="{950F42A1-F5A8-4E90-AF8D-61F67C265A04}"/>
                </a:ext>
              </a:extLst>
            </p:cNvPr>
            <p:cNvGrpSpPr/>
            <p:nvPr/>
          </p:nvGrpSpPr>
          <p:grpSpPr>
            <a:xfrm>
              <a:off x="5339841" y="3721895"/>
              <a:ext cx="648295" cy="615215"/>
              <a:chOff x="1836836" y="1680"/>
              <a:chExt cx="648295" cy="615215"/>
            </a:xfrm>
          </p:grpSpPr>
          <p:sp>
            <p:nvSpPr>
              <p:cNvPr id="17" name="Flowchart: Connector 16">
                <a:extLst>
                  <a:ext uri="{FF2B5EF4-FFF2-40B4-BE49-F238E27FC236}">
                    <a16:creationId xmlns:a16="http://schemas.microsoft.com/office/drawing/2014/main" id="{E6F3F167-79F0-4D48-90C2-319E6C38DDAA}"/>
                  </a:ext>
                </a:extLst>
              </p:cNvPr>
              <p:cNvSpPr/>
              <p:nvPr/>
            </p:nvSpPr>
            <p:spPr>
              <a:xfrm>
                <a:off x="1836836" y="1680"/>
                <a:ext cx="648295" cy="615215"/>
              </a:xfrm>
              <a:prstGeom prst="flowChartConnector">
                <a:avLst/>
              </a:prstGeom>
              <a:solidFill>
                <a:schemeClr val="bg1"/>
              </a:solidFill>
              <a:ln>
                <a:solidFill>
                  <a:schemeClr val="accent6"/>
                </a:solidFill>
              </a:ln>
            </p:spPr>
            <p:style>
              <a:lnRef idx="2">
                <a:scrgbClr r="0" g="0" b="0"/>
              </a:lnRef>
              <a:fillRef idx="1">
                <a:scrgbClr r="0" g="0" b="0"/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18" name="Flowchart: Connector 4">
                <a:extLst>
                  <a:ext uri="{FF2B5EF4-FFF2-40B4-BE49-F238E27FC236}">
                    <a16:creationId xmlns:a16="http://schemas.microsoft.com/office/drawing/2014/main" id="{FFF2B99F-2814-424C-891C-957495F1E6E0}"/>
                  </a:ext>
                </a:extLst>
              </p:cNvPr>
              <p:cNvSpPr txBox="1"/>
              <p:nvPr/>
            </p:nvSpPr>
            <p:spPr>
              <a:xfrm>
                <a:off x="1931777" y="91776"/>
                <a:ext cx="458413" cy="435023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45720" tIns="45720" rIns="45720" bIns="45720" numCol="1" spcCol="1270" anchor="ctr" anchorCtr="0">
                <a:noAutofit/>
              </a:bodyPr>
              <a:lstStyle/>
              <a:p>
                <a:pPr marL="0" lvl="0" indent="0" algn="ctr" defTabSz="5334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  <a:buNone/>
                </a:pPr>
                <a:r>
                  <a:rPr lang="en-US" sz="1200" kern="12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R/R</a:t>
                </a:r>
              </a:p>
            </p:txBody>
          </p:sp>
        </p:grpSp>
        <p:grpSp>
          <p:nvGrpSpPr>
            <p:cNvPr id="20" name="Group 19">
              <a:extLst>
                <a:ext uri="{FF2B5EF4-FFF2-40B4-BE49-F238E27FC236}">
                  <a16:creationId xmlns:a16="http://schemas.microsoft.com/office/drawing/2014/main" id="{65804DE2-6CBA-4D88-B71B-54306A80BFC2}"/>
                </a:ext>
              </a:extLst>
            </p:cNvPr>
            <p:cNvGrpSpPr/>
            <p:nvPr/>
          </p:nvGrpSpPr>
          <p:grpSpPr>
            <a:xfrm>
              <a:off x="6906815" y="3721894"/>
              <a:ext cx="648295" cy="615215"/>
              <a:chOff x="1836836" y="1680"/>
              <a:chExt cx="648295" cy="615215"/>
            </a:xfrm>
          </p:grpSpPr>
          <p:sp>
            <p:nvSpPr>
              <p:cNvPr id="21" name="Flowchart: Connector 20">
                <a:extLst>
                  <a:ext uri="{FF2B5EF4-FFF2-40B4-BE49-F238E27FC236}">
                    <a16:creationId xmlns:a16="http://schemas.microsoft.com/office/drawing/2014/main" id="{6C407E87-EEEE-413C-A81B-94A37744EE4D}"/>
                  </a:ext>
                </a:extLst>
              </p:cNvPr>
              <p:cNvSpPr/>
              <p:nvPr/>
            </p:nvSpPr>
            <p:spPr>
              <a:xfrm>
                <a:off x="1836836" y="1680"/>
                <a:ext cx="648295" cy="615215"/>
              </a:xfrm>
              <a:prstGeom prst="flowChartConnector">
                <a:avLst/>
              </a:prstGeom>
              <a:solidFill>
                <a:schemeClr val="bg1"/>
              </a:solidFill>
              <a:ln>
                <a:solidFill>
                  <a:schemeClr val="accent6"/>
                </a:solidFill>
              </a:ln>
            </p:spPr>
            <p:style>
              <a:lnRef idx="2">
                <a:scrgbClr r="0" g="0" b="0"/>
              </a:lnRef>
              <a:fillRef idx="1">
                <a:scrgbClr r="0" g="0" b="0"/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22" name="Flowchart: Connector 4">
                <a:extLst>
                  <a:ext uri="{FF2B5EF4-FFF2-40B4-BE49-F238E27FC236}">
                    <a16:creationId xmlns:a16="http://schemas.microsoft.com/office/drawing/2014/main" id="{6C300725-B9EF-4E30-8680-96DC3F774217}"/>
                  </a:ext>
                </a:extLst>
              </p:cNvPr>
              <p:cNvSpPr txBox="1"/>
              <p:nvPr/>
            </p:nvSpPr>
            <p:spPr>
              <a:xfrm>
                <a:off x="1931777" y="91776"/>
                <a:ext cx="458413" cy="435023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45720" tIns="45720" rIns="45720" bIns="45720" numCol="1" spcCol="1270" anchor="ctr" anchorCtr="0">
                <a:noAutofit/>
              </a:bodyPr>
              <a:lstStyle/>
              <a:p>
                <a:pPr marL="0" lvl="0" indent="0" algn="ctr" defTabSz="5334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  <a:buNone/>
                </a:pPr>
                <a:r>
                  <a:rPr lang="en-US" sz="1200" kern="12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R/R</a:t>
                </a:r>
              </a:p>
            </p:txBody>
          </p:sp>
        </p:grpSp>
        <p:grpSp>
          <p:nvGrpSpPr>
            <p:cNvPr id="24" name="Group 23">
              <a:extLst>
                <a:ext uri="{FF2B5EF4-FFF2-40B4-BE49-F238E27FC236}">
                  <a16:creationId xmlns:a16="http://schemas.microsoft.com/office/drawing/2014/main" id="{13490727-92EB-4C42-8F00-8FA326C3AF8B}"/>
                </a:ext>
              </a:extLst>
            </p:cNvPr>
            <p:cNvGrpSpPr/>
            <p:nvPr/>
          </p:nvGrpSpPr>
          <p:grpSpPr>
            <a:xfrm>
              <a:off x="7983735" y="2708639"/>
              <a:ext cx="648295" cy="615215"/>
              <a:chOff x="1836836" y="1680"/>
              <a:chExt cx="648295" cy="615215"/>
            </a:xfrm>
          </p:grpSpPr>
          <p:sp>
            <p:nvSpPr>
              <p:cNvPr id="27" name="Flowchart: Connector 26">
                <a:extLst>
                  <a:ext uri="{FF2B5EF4-FFF2-40B4-BE49-F238E27FC236}">
                    <a16:creationId xmlns:a16="http://schemas.microsoft.com/office/drawing/2014/main" id="{D3059BBF-B5C7-42CF-9EDE-4DA74C734045}"/>
                  </a:ext>
                </a:extLst>
              </p:cNvPr>
              <p:cNvSpPr/>
              <p:nvPr/>
            </p:nvSpPr>
            <p:spPr>
              <a:xfrm>
                <a:off x="1836836" y="1680"/>
                <a:ext cx="648295" cy="615215"/>
              </a:xfrm>
              <a:prstGeom prst="flowChartConnector">
                <a:avLst/>
              </a:prstGeom>
              <a:solidFill>
                <a:schemeClr val="bg1"/>
              </a:solidFill>
              <a:ln>
                <a:solidFill>
                  <a:schemeClr val="accent6"/>
                </a:solidFill>
              </a:ln>
            </p:spPr>
            <p:style>
              <a:lnRef idx="2">
                <a:scrgbClr r="0" g="0" b="0"/>
              </a:lnRef>
              <a:fillRef idx="1">
                <a:scrgbClr r="0" g="0" b="0"/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28" name="Flowchart: Connector 4">
                <a:extLst>
                  <a:ext uri="{FF2B5EF4-FFF2-40B4-BE49-F238E27FC236}">
                    <a16:creationId xmlns:a16="http://schemas.microsoft.com/office/drawing/2014/main" id="{03039E27-B7A2-4171-B43F-CCC88FE97B8B}"/>
                  </a:ext>
                </a:extLst>
              </p:cNvPr>
              <p:cNvSpPr txBox="1"/>
              <p:nvPr/>
            </p:nvSpPr>
            <p:spPr>
              <a:xfrm>
                <a:off x="1931777" y="91776"/>
                <a:ext cx="458413" cy="435023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45720" tIns="45720" rIns="45720" bIns="45720" numCol="1" spcCol="1270" anchor="ctr" anchorCtr="0">
                <a:noAutofit/>
              </a:bodyPr>
              <a:lstStyle/>
              <a:p>
                <a:pPr marL="0" lvl="0" indent="0" algn="ctr" defTabSz="5334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  <a:buNone/>
                </a:pPr>
                <a:r>
                  <a:rPr lang="en-US" sz="1200" kern="12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R/R</a:t>
                </a:r>
              </a:p>
            </p:txBody>
          </p:sp>
        </p:grpSp>
        <p:grpSp>
          <p:nvGrpSpPr>
            <p:cNvPr id="30" name="Group 29">
              <a:extLst>
                <a:ext uri="{FF2B5EF4-FFF2-40B4-BE49-F238E27FC236}">
                  <a16:creationId xmlns:a16="http://schemas.microsoft.com/office/drawing/2014/main" id="{CEBFC928-0239-4B1A-955C-DDDABA7AE6DA}"/>
                </a:ext>
              </a:extLst>
            </p:cNvPr>
            <p:cNvGrpSpPr/>
            <p:nvPr/>
          </p:nvGrpSpPr>
          <p:grpSpPr>
            <a:xfrm>
              <a:off x="6895505" y="1636107"/>
              <a:ext cx="648295" cy="615215"/>
              <a:chOff x="1836836" y="1680"/>
              <a:chExt cx="648295" cy="615215"/>
            </a:xfrm>
          </p:grpSpPr>
          <p:sp>
            <p:nvSpPr>
              <p:cNvPr id="31" name="Flowchart: Connector 30">
                <a:extLst>
                  <a:ext uri="{FF2B5EF4-FFF2-40B4-BE49-F238E27FC236}">
                    <a16:creationId xmlns:a16="http://schemas.microsoft.com/office/drawing/2014/main" id="{27387ED1-E28C-432A-A2B6-5BBD3C38E53B}"/>
                  </a:ext>
                </a:extLst>
              </p:cNvPr>
              <p:cNvSpPr/>
              <p:nvPr/>
            </p:nvSpPr>
            <p:spPr>
              <a:xfrm>
                <a:off x="1836836" y="1680"/>
                <a:ext cx="648295" cy="615215"/>
              </a:xfrm>
              <a:prstGeom prst="flowChartConnector">
                <a:avLst/>
              </a:prstGeom>
              <a:solidFill>
                <a:schemeClr val="bg1"/>
              </a:solidFill>
              <a:ln>
                <a:solidFill>
                  <a:schemeClr val="accent6"/>
                </a:solidFill>
              </a:ln>
            </p:spPr>
            <p:style>
              <a:lnRef idx="2">
                <a:scrgbClr r="0" g="0" b="0"/>
              </a:lnRef>
              <a:fillRef idx="1">
                <a:scrgbClr r="0" g="0" b="0"/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32" name="Flowchart: Connector 4">
                <a:extLst>
                  <a:ext uri="{FF2B5EF4-FFF2-40B4-BE49-F238E27FC236}">
                    <a16:creationId xmlns:a16="http://schemas.microsoft.com/office/drawing/2014/main" id="{B6F1A20A-D288-4221-BD83-28234511B298}"/>
                  </a:ext>
                </a:extLst>
              </p:cNvPr>
              <p:cNvSpPr txBox="1"/>
              <p:nvPr/>
            </p:nvSpPr>
            <p:spPr>
              <a:xfrm>
                <a:off x="1931777" y="91776"/>
                <a:ext cx="458413" cy="435023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45720" tIns="45720" rIns="45720" bIns="45720" numCol="1" spcCol="1270" anchor="ctr" anchorCtr="0">
                <a:noAutofit/>
              </a:bodyPr>
              <a:lstStyle/>
              <a:p>
                <a:pPr marL="0" lvl="0" indent="0" algn="ctr" defTabSz="5334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  <a:buNone/>
                </a:pPr>
                <a:r>
                  <a:rPr lang="en-US" sz="1200" kern="12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R/R</a:t>
                </a:r>
              </a:p>
            </p:txBody>
          </p:sp>
        </p:grpSp>
        <p:grpSp>
          <p:nvGrpSpPr>
            <p:cNvPr id="33" name="Group 32">
              <a:extLst>
                <a:ext uri="{FF2B5EF4-FFF2-40B4-BE49-F238E27FC236}">
                  <a16:creationId xmlns:a16="http://schemas.microsoft.com/office/drawing/2014/main" id="{88D65108-F423-41A5-B963-92633CDA2DF7}"/>
                </a:ext>
              </a:extLst>
            </p:cNvPr>
            <p:cNvGrpSpPr/>
            <p:nvPr/>
          </p:nvGrpSpPr>
          <p:grpSpPr>
            <a:xfrm>
              <a:off x="5342776" y="1631947"/>
              <a:ext cx="648295" cy="615215"/>
              <a:chOff x="1836836" y="1680"/>
              <a:chExt cx="648295" cy="615215"/>
            </a:xfrm>
          </p:grpSpPr>
          <p:sp>
            <p:nvSpPr>
              <p:cNvPr id="34" name="Flowchart: Connector 33">
                <a:extLst>
                  <a:ext uri="{FF2B5EF4-FFF2-40B4-BE49-F238E27FC236}">
                    <a16:creationId xmlns:a16="http://schemas.microsoft.com/office/drawing/2014/main" id="{0C1E4630-97C6-4DE6-9C3F-F08A76BC799A}"/>
                  </a:ext>
                </a:extLst>
              </p:cNvPr>
              <p:cNvSpPr/>
              <p:nvPr/>
            </p:nvSpPr>
            <p:spPr>
              <a:xfrm>
                <a:off x="1836836" y="1680"/>
                <a:ext cx="648295" cy="615215"/>
              </a:xfrm>
              <a:prstGeom prst="flowChartConnector">
                <a:avLst/>
              </a:prstGeom>
              <a:solidFill>
                <a:schemeClr val="bg1"/>
              </a:solidFill>
              <a:ln>
                <a:solidFill>
                  <a:schemeClr val="accent6"/>
                </a:solidFill>
              </a:ln>
            </p:spPr>
            <p:style>
              <a:lnRef idx="2">
                <a:scrgbClr r="0" g="0" b="0"/>
              </a:lnRef>
              <a:fillRef idx="1">
                <a:scrgbClr r="0" g="0" b="0"/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35" name="Flowchart: Connector 4">
                <a:extLst>
                  <a:ext uri="{FF2B5EF4-FFF2-40B4-BE49-F238E27FC236}">
                    <a16:creationId xmlns:a16="http://schemas.microsoft.com/office/drawing/2014/main" id="{36B02668-1524-48A9-94EF-D6E62F8C34A7}"/>
                  </a:ext>
                </a:extLst>
              </p:cNvPr>
              <p:cNvSpPr txBox="1"/>
              <p:nvPr/>
            </p:nvSpPr>
            <p:spPr>
              <a:xfrm>
                <a:off x="1931777" y="91776"/>
                <a:ext cx="458413" cy="435023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45720" tIns="45720" rIns="45720" bIns="45720" numCol="1" spcCol="1270" anchor="ctr" anchorCtr="0">
                <a:noAutofit/>
              </a:bodyPr>
              <a:lstStyle/>
              <a:p>
                <a:pPr marL="0" lvl="0" indent="0" algn="ctr" defTabSz="5334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  <a:buNone/>
                </a:pPr>
                <a:r>
                  <a:rPr lang="en-US" sz="1200" kern="12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R/R</a:t>
                </a:r>
              </a:p>
            </p:txBody>
          </p:sp>
        </p:grpSp>
        <p:cxnSp>
          <p:nvCxnSpPr>
            <p:cNvPr id="36" name="Straight Arrow Connector 35">
              <a:extLst>
                <a:ext uri="{FF2B5EF4-FFF2-40B4-BE49-F238E27FC236}">
                  <a16:creationId xmlns:a16="http://schemas.microsoft.com/office/drawing/2014/main" id="{8E23F46F-4515-42DC-9A8E-177B1E33D6F3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6852685" y="2295496"/>
              <a:ext cx="163030" cy="347551"/>
            </a:xfrm>
            <a:prstGeom prst="straightConnector1">
              <a:avLst/>
            </a:prstGeom>
            <a:ln w="25400">
              <a:solidFill>
                <a:schemeClr val="accent4"/>
              </a:solidFill>
              <a:tailEnd type="triangl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Arrow Connector 38">
              <a:extLst>
                <a:ext uri="{FF2B5EF4-FFF2-40B4-BE49-F238E27FC236}">
                  <a16:creationId xmlns:a16="http://schemas.microsoft.com/office/drawing/2014/main" id="{37949DBE-8985-4AD5-96A4-7C82AE29A9AB}"/>
                </a:ext>
              </a:extLst>
            </p:cNvPr>
            <p:cNvCxnSpPr>
              <a:cxnSpLocks/>
            </p:cNvCxnSpPr>
            <p:nvPr/>
          </p:nvCxnSpPr>
          <p:spPr>
            <a:xfrm>
              <a:off x="5012743" y="3017149"/>
              <a:ext cx="844077" cy="0"/>
            </a:xfrm>
            <a:prstGeom prst="straightConnector1">
              <a:avLst/>
            </a:prstGeom>
            <a:ln w="25400">
              <a:solidFill>
                <a:schemeClr val="accent4"/>
              </a:solidFill>
              <a:tailEnd type="triangl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Arrow Connector 39">
              <a:extLst>
                <a:ext uri="{FF2B5EF4-FFF2-40B4-BE49-F238E27FC236}">
                  <a16:creationId xmlns:a16="http://schemas.microsoft.com/office/drawing/2014/main" id="{93099852-5DC6-4FD2-9609-A49E8A8E4CF6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887880" y="3367199"/>
              <a:ext cx="163030" cy="347551"/>
            </a:xfrm>
            <a:prstGeom prst="straightConnector1">
              <a:avLst/>
            </a:prstGeom>
            <a:ln w="25400">
              <a:solidFill>
                <a:schemeClr val="accent4"/>
              </a:solidFill>
              <a:tailEnd type="triangl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Arrow Connector 40">
              <a:extLst>
                <a:ext uri="{FF2B5EF4-FFF2-40B4-BE49-F238E27FC236}">
                  <a16:creationId xmlns:a16="http://schemas.microsoft.com/office/drawing/2014/main" id="{93FD3123-E64A-4F22-95BE-F9052DCEC010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6847370" y="3356606"/>
              <a:ext cx="163030" cy="347551"/>
            </a:xfrm>
            <a:prstGeom prst="straightConnector1">
              <a:avLst/>
            </a:prstGeom>
            <a:ln w="25400">
              <a:solidFill>
                <a:schemeClr val="accent4"/>
              </a:solidFill>
              <a:tailEnd type="triangl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8696323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5AFE18A6-360C-400A-8604-3F911512382D}"/>
              </a:ext>
            </a:extLst>
          </p:cNvPr>
          <p:cNvSpPr>
            <a:spLocks noGrp="1"/>
          </p:cNvSpPr>
          <p:nvPr>
            <p:ph type="body" idx="13"/>
          </p:nvPr>
        </p:nvSpPr>
        <p:spPr>
          <a:xfrm>
            <a:off x="152400" y="438152"/>
            <a:ext cx="8686800" cy="1066798"/>
          </a:xfrm>
        </p:spPr>
        <p:txBody>
          <a:bodyPr/>
          <a:lstStyle/>
          <a:p>
            <a:r>
              <a:rPr lang="en-US" altLang="en-US" dirty="0"/>
              <a:t>Partnership Building and Teamwork in Foster Care (continued)</a:t>
            </a:r>
            <a:endParaRPr lang="en-US" dirty="0"/>
          </a:p>
          <a:p>
            <a:endParaRPr lang="en-US" dirty="0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7C254F05-824C-48C5-B106-94789556BFC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2800" u="sng" dirty="0">
                <a:solidFill>
                  <a:srgbClr val="553278"/>
                </a:solidFill>
              </a:rPr>
              <a:t>Partnership</a:t>
            </a:r>
            <a:r>
              <a:rPr lang="en-US" sz="2800" dirty="0">
                <a:solidFill>
                  <a:srgbClr val="553278"/>
                </a:solidFill>
              </a:rPr>
              <a:t> </a:t>
            </a:r>
            <a:r>
              <a:rPr lang="en-US" dirty="0"/>
              <a:t>– a relationship between two or more parties, each contributing something of value in order to receive benefits. Contributions and benefits are defined by a social contract.</a:t>
            </a: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B81CD488-2A77-4586-8B60-2421EFED95C6}"/>
              </a:ext>
            </a:extLst>
          </p:cNvPr>
          <p:cNvGrpSpPr/>
          <p:nvPr/>
        </p:nvGrpSpPr>
        <p:grpSpPr>
          <a:xfrm>
            <a:off x="2597943" y="3188493"/>
            <a:ext cx="3955257" cy="831057"/>
            <a:chOff x="2150270" y="3188493"/>
            <a:chExt cx="3955257" cy="831057"/>
          </a:xfrm>
        </p:grpSpPr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38AF714B-188D-430A-8570-28EA7442BED1}"/>
                </a:ext>
              </a:extLst>
            </p:cNvPr>
            <p:cNvSpPr/>
            <p:nvPr/>
          </p:nvSpPr>
          <p:spPr>
            <a:xfrm>
              <a:off x="2150270" y="3188493"/>
              <a:ext cx="831057" cy="831057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A</a:t>
              </a:r>
            </a:p>
          </p:txBody>
        </p:sp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642F8DA1-E343-4478-88F9-A4E3466EE79A}"/>
                </a:ext>
              </a:extLst>
            </p:cNvPr>
            <p:cNvSpPr/>
            <p:nvPr/>
          </p:nvSpPr>
          <p:spPr>
            <a:xfrm>
              <a:off x="5274470" y="3188493"/>
              <a:ext cx="831057" cy="831057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B</a:t>
              </a:r>
            </a:p>
          </p:txBody>
        </p:sp>
      </p:grpSp>
      <p:sp>
        <p:nvSpPr>
          <p:cNvPr id="13" name="TextBox 12">
            <a:extLst>
              <a:ext uri="{FF2B5EF4-FFF2-40B4-BE49-F238E27FC236}">
                <a16:creationId xmlns:a16="http://schemas.microsoft.com/office/drawing/2014/main" id="{7B7FD3E8-A83B-43A8-B5A3-4DC0694A97DA}"/>
              </a:ext>
            </a:extLst>
          </p:cNvPr>
          <p:cNvSpPr txBox="1"/>
          <p:nvPr/>
        </p:nvSpPr>
        <p:spPr>
          <a:xfrm>
            <a:off x="3636167" y="3419355"/>
            <a:ext cx="1905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/>
              <a:t>Social Contract</a:t>
            </a:r>
          </a:p>
        </p:txBody>
      </p: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D284E628-EFE8-45AD-9367-A06D4298E7FF}"/>
              </a:ext>
            </a:extLst>
          </p:cNvPr>
          <p:cNvCxnSpPr>
            <a:cxnSpLocks/>
          </p:cNvCxnSpPr>
          <p:nvPr/>
        </p:nvCxnSpPr>
        <p:spPr>
          <a:xfrm>
            <a:off x="3636167" y="3333750"/>
            <a:ext cx="1926433" cy="0"/>
          </a:xfrm>
          <a:prstGeom prst="straightConnector1">
            <a:avLst/>
          </a:prstGeom>
          <a:ln w="31750">
            <a:solidFill>
              <a:schemeClr val="accent3"/>
            </a:solidFill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7BF1D4B6-2E95-4B83-96FE-1C81A0192202}"/>
              </a:ext>
            </a:extLst>
          </p:cNvPr>
          <p:cNvCxnSpPr>
            <a:cxnSpLocks/>
          </p:cNvCxnSpPr>
          <p:nvPr/>
        </p:nvCxnSpPr>
        <p:spPr>
          <a:xfrm flipH="1">
            <a:off x="3608783" y="3867150"/>
            <a:ext cx="1926433" cy="0"/>
          </a:xfrm>
          <a:prstGeom prst="straightConnector1">
            <a:avLst/>
          </a:prstGeom>
          <a:ln w="31750">
            <a:solidFill>
              <a:schemeClr val="accent3"/>
            </a:solidFill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9" name="Rectangle 3">
            <a:extLst>
              <a:ext uri="{FF2B5EF4-FFF2-40B4-BE49-F238E27FC236}">
                <a16:creationId xmlns:a16="http://schemas.microsoft.com/office/drawing/2014/main" id="{EE78D7F8-D485-40A5-A0CA-1A680CCC51D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685775" lvl="1" indent="-342900">
              <a:lnSpc>
                <a:spcPct val="75000"/>
              </a:lnSpc>
              <a:buFont typeface="Arial" panose="020B0604020202020204" pitchFamily="34" charset="0"/>
              <a:buChar char="•"/>
            </a:pPr>
            <a:r>
              <a:rPr lang="en-US" altLang="en-US" sz="2400" b="1" dirty="0">
                <a:solidFill>
                  <a:srgbClr val="646569"/>
                </a:solidFill>
              </a:rPr>
              <a:t>Foster Care</a:t>
            </a:r>
          </a:p>
          <a:p>
            <a:pPr marL="685775" lvl="1" indent="-342900">
              <a:lnSpc>
                <a:spcPct val="75000"/>
              </a:lnSpc>
              <a:buFont typeface="Arial" panose="020B0604020202020204" pitchFamily="34" charset="0"/>
              <a:buChar char="•"/>
            </a:pPr>
            <a:r>
              <a:rPr lang="en-US" altLang="en-US" sz="2400" b="1" dirty="0">
                <a:solidFill>
                  <a:srgbClr val="646569"/>
                </a:solidFill>
              </a:rPr>
              <a:t>Adoption</a:t>
            </a:r>
          </a:p>
          <a:p>
            <a:pPr marL="685775" lvl="1" indent="-342900">
              <a:lnSpc>
                <a:spcPct val="75000"/>
              </a:lnSpc>
              <a:buFont typeface="Arial" panose="020B0604020202020204" pitchFamily="34" charset="0"/>
              <a:buChar char="•"/>
            </a:pPr>
            <a:r>
              <a:rPr lang="en-US" altLang="en-US" sz="2400" b="1" dirty="0">
                <a:solidFill>
                  <a:srgbClr val="646569"/>
                </a:solidFill>
              </a:rPr>
              <a:t>Child Protective Services</a:t>
            </a:r>
          </a:p>
          <a:p>
            <a:pPr marL="685775" lvl="1" indent="-342900">
              <a:lnSpc>
                <a:spcPct val="75000"/>
              </a:lnSpc>
              <a:buFont typeface="Arial" panose="020B0604020202020204" pitchFamily="34" charset="0"/>
              <a:buChar char="•"/>
            </a:pPr>
            <a:r>
              <a:rPr lang="en-US" altLang="en-US" sz="2400" b="1" dirty="0">
                <a:solidFill>
                  <a:srgbClr val="646569"/>
                </a:solidFill>
              </a:rPr>
              <a:t>Termination of Parental Rights (TPR)</a:t>
            </a:r>
          </a:p>
          <a:p>
            <a:pPr marL="685775" lvl="1" indent="-342900">
              <a:lnSpc>
                <a:spcPct val="75000"/>
              </a:lnSpc>
              <a:buFont typeface="Arial" panose="020B0604020202020204" pitchFamily="34" charset="0"/>
              <a:buChar char="•"/>
            </a:pPr>
            <a:r>
              <a:rPr lang="en-US" altLang="en-US" sz="2400" b="1" dirty="0">
                <a:solidFill>
                  <a:srgbClr val="646569"/>
                </a:solidFill>
              </a:rPr>
              <a:t>Physical Abuse</a:t>
            </a:r>
          </a:p>
          <a:p>
            <a:pPr marL="685775" lvl="1" indent="-342900">
              <a:lnSpc>
                <a:spcPct val="75000"/>
              </a:lnSpc>
              <a:buFont typeface="Arial" panose="020B0604020202020204" pitchFamily="34" charset="0"/>
              <a:buChar char="•"/>
            </a:pPr>
            <a:r>
              <a:rPr lang="en-US" altLang="en-US" sz="2400" b="1" dirty="0">
                <a:solidFill>
                  <a:srgbClr val="646569"/>
                </a:solidFill>
              </a:rPr>
              <a:t>Sexual Abuse</a:t>
            </a:r>
          </a:p>
          <a:p>
            <a:pPr marL="685775" lvl="1" indent="-342900">
              <a:lnSpc>
                <a:spcPct val="75000"/>
              </a:lnSpc>
              <a:buFont typeface="Arial" panose="020B0604020202020204" pitchFamily="34" charset="0"/>
              <a:buChar char="•"/>
            </a:pPr>
            <a:r>
              <a:rPr lang="en-US" altLang="en-US" sz="2400" b="1" dirty="0">
                <a:solidFill>
                  <a:srgbClr val="646569"/>
                </a:solidFill>
              </a:rPr>
              <a:t>Neglect</a:t>
            </a:r>
          </a:p>
          <a:p>
            <a:pPr marL="685775" lvl="1" indent="-342900">
              <a:lnSpc>
                <a:spcPct val="75000"/>
              </a:lnSpc>
              <a:buFont typeface="Arial" panose="020B0604020202020204" pitchFamily="34" charset="0"/>
              <a:buChar char="•"/>
            </a:pPr>
            <a:r>
              <a:rPr lang="en-US" altLang="en-US" sz="2400" b="1" dirty="0">
                <a:solidFill>
                  <a:srgbClr val="646569"/>
                </a:solidFill>
              </a:rPr>
              <a:t>Well-being</a:t>
            </a:r>
          </a:p>
          <a:p>
            <a:pPr marL="685775" lvl="1" indent="-342900">
              <a:lnSpc>
                <a:spcPct val="75000"/>
              </a:lnSpc>
              <a:buFont typeface="Arial" panose="020B0604020202020204" pitchFamily="34" charset="0"/>
              <a:buChar char="•"/>
            </a:pPr>
            <a:r>
              <a:rPr lang="en-US" altLang="en-US" sz="2400" b="1" dirty="0">
                <a:solidFill>
                  <a:srgbClr val="646569"/>
                </a:solidFill>
              </a:rPr>
              <a:t>Permanence</a:t>
            </a:r>
          </a:p>
          <a:p>
            <a:pPr marL="685775" lvl="1" indent="-342900">
              <a:lnSpc>
                <a:spcPct val="75000"/>
              </a:lnSpc>
              <a:buFont typeface="Arial" panose="020B0604020202020204" pitchFamily="34" charset="0"/>
              <a:buChar char="•"/>
            </a:pPr>
            <a:r>
              <a:rPr lang="en-US" altLang="en-US" sz="2400" b="1" dirty="0">
                <a:solidFill>
                  <a:srgbClr val="646569"/>
                </a:solidFill>
              </a:rPr>
              <a:t>Permanency Planning</a:t>
            </a:r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63D796F5-35BD-4BBB-B3E4-C959F3539806}"/>
              </a:ext>
            </a:extLst>
          </p:cNvPr>
          <p:cNvSpPr>
            <a:spLocks noGrp="1"/>
          </p:cNvSpPr>
          <p:nvPr>
            <p:ph type="body" idx="13"/>
          </p:nvPr>
        </p:nvSpPr>
        <p:spPr/>
        <p:txBody>
          <a:bodyPr/>
          <a:lstStyle/>
          <a:p>
            <a:r>
              <a:rPr lang="en-US" altLang="en-US" dirty="0"/>
              <a:t>Key Concepts in Child Welfare</a:t>
            </a:r>
            <a:endParaRPr lang="en-US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9" name="Rectangle 3">
            <a:extLst>
              <a:ext uri="{FF2B5EF4-FFF2-40B4-BE49-F238E27FC236}">
                <a16:creationId xmlns:a16="http://schemas.microsoft.com/office/drawing/2014/main" id="{EE78D7F8-D485-40A5-A0CA-1A680CCC51D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685775" lvl="1" indent="-342900">
              <a:lnSpc>
                <a:spcPct val="75000"/>
              </a:lnSpc>
              <a:buFont typeface="Arial" panose="020B0604020202020204" pitchFamily="34" charset="0"/>
              <a:buChar char="•"/>
            </a:pPr>
            <a:r>
              <a:rPr lang="en-US" altLang="en-US" sz="2400" b="1" dirty="0">
                <a:solidFill>
                  <a:srgbClr val="646569"/>
                </a:solidFill>
              </a:rPr>
              <a:t>Concurrent Planning</a:t>
            </a:r>
          </a:p>
          <a:p>
            <a:pPr marL="685775" lvl="1" indent="-342900">
              <a:lnSpc>
                <a:spcPct val="75000"/>
              </a:lnSpc>
              <a:buFont typeface="Arial" panose="020B0604020202020204" pitchFamily="34" charset="0"/>
              <a:buChar char="•"/>
            </a:pPr>
            <a:r>
              <a:rPr lang="en-US" altLang="en-US" sz="2400" b="1" dirty="0">
                <a:solidFill>
                  <a:srgbClr val="646569"/>
                </a:solidFill>
              </a:rPr>
              <a:t>Safety</a:t>
            </a:r>
          </a:p>
          <a:p>
            <a:pPr marL="685775" lvl="1" indent="-342900">
              <a:lnSpc>
                <a:spcPct val="75000"/>
              </a:lnSpc>
              <a:buFont typeface="Arial" panose="020B0604020202020204" pitchFamily="34" charset="0"/>
              <a:buChar char="•"/>
            </a:pPr>
            <a:r>
              <a:rPr lang="en-US" altLang="en-US" sz="2400" b="1" dirty="0">
                <a:solidFill>
                  <a:srgbClr val="646569"/>
                </a:solidFill>
              </a:rPr>
              <a:t>Case Review</a:t>
            </a:r>
          </a:p>
          <a:p>
            <a:pPr marL="685775" lvl="1" indent="-342900">
              <a:lnSpc>
                <a:spcPct val="75000"/>
              </a:lnSpc>
              <a:buFont typeface="Arial" panose="020B0604020202020204" pitchFamily="34" charset="0"/>
              <a:buChar char="•"/>
            </a:pPr>
            <a:r>
              <a:rPr lang="en-US" altLang="en-US" sz="2400" b="1" dirty="0">
                <a:solidFill>
                  <a:srgbClr val="646569"/>
                </a:solidFill>
              </a:rPr>
              <a:t>Timeliness</a:t>
            </a:r>
          </a:p>
          <a:p>
            <a:pPr marL="685775" lvl="1" indent="-342900">
              <a:lnSpc>
                <a:spcPct val="75000"/>
              </a:lnSpc>
              <a:buFont typeface="Arial" panose="020B0604020202020204" pitchFamily="34" charset="0"/>
              <a:buChar char="•"/>
            </a:pPr>
            <a:r>
              <a:rPr lang="en-US" altLang="en-US" sz="2400" b="1" dirty="0">
                <a:solidFill>
                  <a:srgbClr val="646569"/>
                </a:solidFill>
              </a:rPr>
              <a:t>Reasonable Efforts</a:t>
            </a:r>
          </a:p>
          <a:p>
            <a:pPr marL="685775" lvl="1" indent="-342900">
              <a:lnSpc>
                <a:spcPct val="75000"/>
              </a:lnSpc>
              <a:buFont typeface="Arial" panose="020B0604020202020204" pitchFamily="34" charset="0"/>
              <a:buChar char="•"/>
            </a:pPr>
            <a:r>
              <a:rPr lang="en-US" altLang="en-US" sz="2400" b="1" dirty="0">
                <a:solidFill>
                  <a:srgbClr val="646569"/>
                </a:solidFill>
              </a:rPr>
              <a:t>Full Disclosure</a:t>
            </a:r>
          </a:p>
          <a:p>
            <a:pPr marL="685775" lvl="1" indent="-342900">
              <a:lnSpc>
                <a:spcPct val="75000"/>
              </a:lnSpc>
              <a:buFont typeface="Arial" panose="020B0604020202020204" pitchFamily="34" charset="0"/>
              <a:buChar char="•"/>
            </a:pPr>
            <a:r>
              <a:rPr lang="en-US" altLang="en-US" sz="2400" b="1" dirty="0">
                <a:solidFill>
                  <a:srgbClr val="646569"/>
                </a:solidFill>
              </a:rPr>
              <a:t>Searching for Relatives</a:t>
            </a:r>
          </a:p>
          <a:p>
            <a:pPr marL="685775" lvl="1" indent="-342900">
              <a:lnSpc>
                <a:spcPct val="75000"/>
              </a:lnSpc>
              <a:buFont typeface="Arial" panose="020B0604020202020204" pitchFamily="34" charset="0"/>
              <a:buChar char="•"/>
            </a:pPr>
            <a:r>
              <a:rPr lang="en-US" altLang="en-US" sz="2400" b="1" dirty="0">
                <a:solidFill>
                  <a:srgbClr val="646569"/>
                </a:solidFill>
              </a:rPr>
              <a:t>Case or Family Conferencing</a:t>
            </a:r>
          </a:p>
          <a:p>
            <a:pPr marL="685775" lvl="1" indent="-342900">
              <a:lnSpc>
                <a:spcPct val="75000"/>
              </a:lnSpc>
              <a:buFont typeface="Arial" panose="020B0604020202020204" pitchFamily="34" charset="0"/>
              <a:buChar char="•"/>
            </a:pPr>
            <a:r>
              <a:rPr lang="en-US" altLang="en-US" sz="2400" b="1" dirty="0">
                <a:solidFill>
                  <a:srgbClr val="646569"/>
                </a:solidFill>
              </a:rPr>
              <a:t>Permanency Hearing</a:t>
            </a:r>
          </a:p>
          <a:p>
            <a:pPr marL="685775" lvl="1" indent="-342900">
              <a:lnSpc>
                <a:spcPct val="75000"/>
              </a:lnSpc>
              <a:buFont typeface="Arial" panose="020B0604020202020204" pitchFamily="34" charset="0"/>
              <a:buChar char="•"/>
            </a:pPr>
            <a:r>
              <a:rPr lang="en-US" altLang="en-US" sz="2400" b="1" dirty="0">
                <a:solidFill>
                  <a:srgbClr val="646569"/>
                </a:solidFill>
              </a:rPr>
              <a:t>Confidentiality</a:t>
            </a:r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63D796F5-35BD-4BBB-B3E4-C959F3539806}"/>
              </a:ext>
            </a:extLst>
          </p:cNvPr>
          <p:cNvSpPr>
            <a:spLocks noGrp="1"/>
          </p:cNvSpPr>
          <p:nvPr>
            <p:ph type="body" idx="13"/>
          </p:nvPr>
        </p:nvSpPr>
        <p:spPr/>
        <p:txBody>
          <a:bodyPr/>
          <a:lstStyle/>
          <a:p>
            <a:r>
              <a:rPr lang="en-US" altLang="en-US" dirty="0"/>
              <a:t>Key Concepts in Child Welfare </a:t>
            </a:r>
            <a:r>
              <a:rPr lang="en-US" altLang="en-US" i="1" dirty="0"/>
              <a:t>(continued)</a:t>
            </a:r>
            <a:endParaRPr lang="en-US" i="1" dirty="0"/>
          </a:p>
        </p:txBody>
      </p:sp>
    </p:spTree>
    <p:extLst>
      <p:ext uri="{BB962C8B-B14F-4D97-AF65-F5344CB8AC3E}">
        <p14:creationId xmlns:p14="http://schemas.microsoft.com/office/powerpoint/2010/main" val="407167040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3DF14C9D-81E9-479B-801C-7D868801B9B6}"/>
              </a:ext>
            </a:extLst>
          </p:cNvPr>
          <p:cNvSpPr>
            <a:spLocks noGrp="1"/>
          </p:cNvSpPr>
          <p:nvPr>
            <p:ph type="body" idx="13"/>
          </p:nvPr>
        </p:nvSpPr>
        <p:spPr/>
        <p:txBody>
          <a:bodyPr/>
          <a:lstStyle/>
          <a:p>
            <a:r>
              <a:rPr lang="en-US" altLang="en-US" dirty="0"/>
              <a:t>Video: Richard</a:t>
            </a:r>
          </a:p>
          <a:p>
            <a:endParaRPr lang="en-US" dirty="0"/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83B0749B-C065-493F-9A5C-8E9C27198101}"/>
              </a:ext>
            </a:extLst>
          </p:cNvPr>
          <p:cNvGrpSpPr>
            <a:grpSpLocks noChangeAspect="1"/>
          </p:cNvGrpSpPr>
          <p:nvPr/>
        </p:nvGrpSpPr>
        <p:grpSpPr>
          <a:xfrm>
            <a:off x="8077200" y="501017"/>
            <a:ext cx="822960" cy="822960"/>
            <a:chOff x="1151310" y="3429000"/>
            <a:chExt cx="914400" cy="914400"/>
          </a:xfrm>
        </p:grpSpPr>
        <p:sp>
          <p:nvSpPr>
            <p:cNvPr id="9" name="Oval 8">
              <a:extLst>
                <a:ext uri="{FF2B5EF4-FFF2-40B4-BE49-F238E27FC236}">
                  <a16:creationId xmlns:a16="http://schemas.microsoft.com/office/drawing/2014/main" id="{47A1BA13-B8F7-4A3B-94DA-3861ACC50110}"/>
                </a:ext>
              </a:extLst>
            </p:cNvPr>
            <p:cNvSpPr/>
            <p:nvPr/>
          </p:nvSpPr>
          <p:spPr>
            <a:xfrm>
              <a:off x="1151310" y="3429000"/>
              <a:ext cx="914400" cy="914400"/>
            </a:xfrm>
            <a:prstGeom prst="ellipse">
              <a:avLst/>
            </a:prstGeom>
            <a:solidFill>
              <a:srgbClr val="4EB647"/>
            </a:solidFill>
            <a:ln>
              <a:solidFill>
                <a:srgbClr val="4EB64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Graphic 28" descr="Film reel">
              <a:extLst>
                <a:ext uri="{FF2B5EF4-FFF2-40B4-BE49-F238E27FC236}">
                  <a16:creationId xmlns:a16="http://schemas.microsoft.com/office/drawing/2014/main" id="{8906AB9C-A127-4669-B9DB-11706D8BE738}"/>
                </a:ext>
              </a:extLst>
            </p:cNvPr>
            <p:cNvSpPr/>
            <p:nvPr/>
          </p:nvSpPr>
          <p:spPr>
            <a:xfrm>
              <a:off x="1318950" y="3596640"/>
              <a:ext cx="624840" cy="586740"/>
            </a:xfrm>
            <a:custGeom>
              <a:avLst/>
              <a:gdLst>
                <a:gd name="connsiteX0" fmla="*/ 365760 w 624840"/>
                <a:gd name="connsiteY0" fmla="*/ 365760 h 586740"/>
                <a:gd name="connsiteX1" fmla="*/ 381000 w 624840"/>
                <a:gd name="connsiteY1" fmla="*/ 325374 h 586740"/>
                <a:gd name="connsiteX2" fmla="*/ 381000 w 624840"/>
                <a:gd name="connsiteY2" fmla="*/ 342900 h 586740"/>
                <a:gd name="connsiteX3" fmla="*/ 392430 w 624840"/>
                <a:gd name="connsiteY3" fmla="*/ 416052 h 586740"/>
                <a:gd name="connsiteX4" fmla="*/ 365760 w 624840"/>
                <a:gd name="connsiteY4" fmla="*/ 365760 h 586740"/>
                <a:gd name="connsiteX5" fmla="*/ 289560 w 624840"/>
                <a:gd name="connsiteY5" fmla="*/ 350520 h 586740"/>
                <a:gd name="connsiteX6" fmla="*/ 228600 w 624840"/>
                <a:gd name="connsiteY6" fmla="*/ 289560 h 586740"/>
                <a:gd name="connsiteX7" fmla="*/ 289560 w 624840"/>
                <a:gd name="connsiteY7" fmla="*/ 228600 h 586740"/>
                <a:gd name="connsiteX8" fmla="*/ 350520 w 624840"/>
                <a:gd name="connsiteY8" fmla="*/ 289560 h 586740"/>
                <a:gd name="connsiteX9" fmla="*/ 289560 w 624840"/>
                <a:gd name="connsiteY9" fmla="*/ 350520 h 586740"/>
                <a:gd name="connsiteX10" fmla="*/ 289560 w 624840"/>
                <a:gd name="connsiteY10" fmla="*/ 502920 h 586740"/>
                <a:gd name="connsiteX11" fmla="*/ 228600 w 624840"/>
                <a:gd name="connsiteY11" fmla="*/ 441960 h 586740"/>
                <a:gd name="connsiteX12" fmla="*/ 289560 w 624840"/>
                <a:gd name="connsiteY12" fmla="*/ 381000 h 586740"/>
                <a:gd name="connsiteX13" fmla="*/ 350520 w 624840"/>
                <a:gd name="connsiteY13" fmla="*/ 441960 h 586740"/>
                <a:gd name="connsiteX14" fmla="*/ 289560 w 624840"/>
                <a:gd name="connsiteY14" fmla="*/ 502920 h 586740"/>
                <a:gd name="connsiteX15" fmla="*/ 152400 w 624840"/>
                <a:gd name="connsiteY15" fmla="*/ 426720 h 586740"/>
                <a:gd name="connsiteX16" fmla="*/ 91440 w 624840"/>
                <a:gd name="connsiteY16" fmla="*/ 365760 h 586740"/>
                <a:gd name="connsiteX17" fmla="*/ 152400 w 624840"/>
                <a:gd name="connsiteY17" fmla="*/ 304800 h 586740"/>
                <a:gd name="connsiteX18" fmla="*/ 213360 w 624840"/>
                <a:gd name="connsiteY18" fmla="*/ 365760 h 586740"/>
                <a:gd name="connsiteX19" fmla="*/ 152400 w 624840"/>
                <a:gd name="connsiteY19" fmla="*/ 426720 h 586740"/>
                <a:gd name="connsiteX20" fmla="*/ 152400 w 624840"/>
                <a:gd name="connsiteY20" fmla="*/ 152400 h 586740"/>
                <a:gd name="connsiteX21" fmla="*/ 204978 w 624840"/>
                <a:gd name="connsiteY21" fmla="*/ 182118 h 586740"/>
                <a:gd name="connsiteX22" fmla="*/ 153924 w 624840"/>
                <a:gd name="connsiteY22" fmla="*/ 274320 h 586740"/>
                <a:gd name="connsiteX23" fmla="*/ 153162 w 624840"/>
                <a:gd name="connsiteY23" fmla="*/ 274320 h 586740"/>
                <a:gd name="connsiteX24" fmla="*/ 92202 w 624840"/>
                <a:gd name="connsiteY24" fmla="*/ 213360 h 586740"/>
                <a:gd name="connsiteX25" fmla="*/ 152400 w 624840"/>
                <a:gd name="connsiteY25" fmla="*/ 152400 h 586740"/>
                <a:gd name="connsiteX26" fmla="*/ 289560 w 624840"/>
                <a:gd name="connsiteY26" fmla="*/ 76200 h 586740"/>
                <a:gd name="connsiteX27" fmla="*/ 350520 w 624840"/>
                <a:gd name="connsiteY27" fmla="*/ 137160 h 586740"/>
                <a:gd name="connsiteX28" fmla="*/ 344424 w 624840"/>
                <a:gd name="connsiteY28" fmla="*/ 163830 h 586740"/>
                <a:gd name="connsiteX29" fmla="*/ 289560 w 624840"/>
                <a:gd name="connsiteY29" fmla="*/ 152400 h 586740"/>
                <a:gd name="connsiteX30" fmla="*/ 234696 w 624840"/>
                <a:gd name="connsiteY30" fmla="*/ 163830 h 586740"/>
                <a:gd name="connsiteX31" fmla="*/ 228600 w 624840"/>
                <a:gd name="connsiteY31" fmla="*/ 137160 h 586740"/>
                <a:gd name="connsiteX32" fmla="*/ 289560 w 624840"/>
                <a:gd name="connsiteY32" fmla="*/ 76200 h 586740"/>
                <a:gd name="connsiteX33" fmla="*/ 426720 w 624840"/>
                <a:gd name="connsiteY33" fmla="*/ 152400 h 586740"/>
                <a:gd name="connsiteX34" fmla="*/ 487680 w 624840"/>
                <a:gd name="connsiteY34" fmla="*/ 213360 h 586740"/>
                <a:gd name="connsiteX35" fmla="*/ 426720 w 624840"/>
                <a:gd name="connsiteY35" fmla="*/ 274320 h 586740"/>
                <a:gd name="connsiteX36" fmla="*/ 425958 w 624840"/>
                <a:gd name="connsiteY36" fmla="*/ 274320 h 586740"/>
                <a:gd name="connsiteX37" fmla="*/ 374904 w 624840"/>
                <a:gd name="connsiteY37" fmla="*/ 182118 h 586740"/>
                <a:gd name="connsiteX38" fmla="*/ 426720 w 624840"/>
                <a:gd name="connsiteY38" fmla="*/ 152400 h 586740"/>
                <a:gd name="connsiteX39" fmla="*/ 426720 w 624840"/>
                <a:gd name="connsiteY39" fmla="*/ 342900 h 586740"/>
                <a:gd name="connsiteX40" fmla="*/ 426720 w 624840"/>
                <a:gd name="connsiteY40" fmla="*/ 304800 h 586740"/>
                <a:gd name="connsiteX41" fmla="*/ 487680 w 624840"/>
                <a:gd name="connsiteY41" fmla="*/ 365760 h 586740"/>
                <a:gd name="connsiteX42" fmla="*/ 444246 w 624840"/>
                <a:gd name="connsiteY42" fmla="*/ 424434 h 586740"/>
                <a:gd name="connsiteX43" fmla="*/ 426720 w 624840"/>
                <a:gd name="connsiteY43" fmla="*/ 342900 h 586740"/>
                <a:gd name="connsiteX44" fmla="*/ 624840 w 624840"/>
                <a:gd name="connsiteY44" fmla="*/ 541020 h 586740"/>
                <a:gd name="connsiteX45" fmla="*/ 495300 w 624840"/>
                <a:gd name="connsiteY45" fmla="*/ 493014 h 586740"/>
                <a:gd name="connsiteX46" fmla="*/ 579120 w 624840"/>
                <a:gd name="connsiteY46" fmla="*/ 289560 h 586740"/>
                <a:gd name="connsiteX47" fmla="*/ 289560 w 624840"/>
                <a:gd name="connsiteY47" fmla="*/ 0 h 586740"/>
                <a:gd name="connsiteX48" fmla="*/ 0 w 624840"/>
                <a:gd name="connsiteY48" fmla="*/ 289560 h 586740"/>
                <a:gd name="connsiteX49" fmla="*/ 289560 w 624840"/>
                <a:gd name="connsiteY49" fmla="*/ 579120 h 586740"/>
                <a:gd name="connsiteX50" fmla="*/ 461010 w 624840"/>
                <a:gd name="connsiteY50" fmla="*/ 522732 h 586740"/>
                <a:gd name="connsiteX51" fmla="*/ 624840 w 624840"/>
                <a:gd name="connsiteY51" fmla="*/ 586740 h 586740"/>
                <a:gd name="connsiteX52" fmla="*/ 624840 w 624840"/>
                <a:gd name="connsiteY52" fmla="*/ 541020 h 5867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</a:cxnLst>
              <a:rect l="l" t="t" r="r" b="b"/>
              <a:pathLst>
                <a:path w="624840" h="586740">
                  <a:moveTo>
                    <a:pt x="365760" y="365760"/>
                  </a:moveTo>
                  <a:cubicBezTo>
                    <a:pt x="365760" y="350520"/>
                    <a:pt x="371856" y="336042"/>
                    <a:pt x="381000" y="325374"/>
                  </a:cubicBezTo>
                  <a:lnTo>
                    <a:pt x="381000" y="342900"/>
                  </a:lnTo>
                  <a:cubicBezTo>
                    <a:pt x="381000" y="368046"/>
                    <a:pt x="384810" y="393192"/>
                    <a:pt x="392430" y="416052"/>
                  </a:cubicBezTo>
                  <a:cubicBezTo>
                    <a:pt x="376428" y="404622"/>
                    <a:pt x="365760" y="386334"/>
                    <a:pt x="365760" y="365760"/>
                  </a:cubicBezTo>
                  <a:close/>
                  <a:moveTo>
                    <a:pt x="289560" y="350520"/>
                  </a:moveTo>
                  <a:cubicBezTo>
                    <a:pt x="256032" y="350520"/>
                    <a:pt x="228600" y="323088"/>
                    <a:pt x="228600" y="289560"/>
                  </a:cubicBezTo>
                  <a:cubicBezTo>
                    <a:pt x="228600" y="256032"/>
                    <a:pt x="256032" y="228600"/>
                    <a:pt x="289560" y="228600"/>
                  </a:cubicBezTo>
                  <a:cubicBezTo>
                    <a:pt x="323088" y="228600"/>
                    <a:pt x="350520" y="256032"/>
                    <a:pt x="350520" y="289560"/>
                  </a:cubicBezTo>
                  <a:cubicBezTo>
                    <a:pt x="350520" y="323088"/>
                    <a:pt x="323088" y="350520"/>
                    <a:pt x="289560" y="350520"/>
                  </a:cubicBezTo>
                  <a:close/>
                  <a:moveTo>
                    <a:pt x="289560" y="502920"/>
                  </a:moveTo>
                  <a:cubicBezTo>
                    <a:pt x="256032" y="502920"/>
                    <a:pt x="228600" y="475488"/>
                    <a:pt x="228600" y="441960"/>
                  </a:cubicBezTo>
                  <a:cubicBezTo>
                    <a:pt x="228600" y="408432"/>
                    <a:pt x="256032" y="381000"/>
                    <a:pt x="289560" y="381000"/>
                  </a:cubicBezTo>
                  <a:cubicBezTo>
                    <a:pt x="323088" y="381000"/>
                    <a:pt x="350520" y="408432"/>
                    <a:pt x="350520" y="441960"/>
                  </a:cubicBezTo>
                  <a:cubicBezTo>
                    <a:pt x="350520" y="475488"/>
                    <a:pt x="323088" y="502920"/>
                    <a:pt x="289560" y="502920"/>
                  </a:cubicBezTo>
                  <a:close/>
                  <a:moveTo>
                    <a:pt x="152400" y="426720"/>
                  </a:moveTo>
                  <a:cubicBezTo>
                    <a:pt x="118872" y="426720"/>
                    <a:pt x="91440" y="399288"/>
                    <a:pt x="91440" y="365760"/>
                  </a:cubicBezTo>
                  <a:cubicBezTo>
                    <a:pt x="91440" y="332232"/>
                    <a:pt x="118872" y="304800"/>
                    <a:pt x="152400" y="304800"/>
                  </a:cubicBezTo>
                  <a:cubicBezTo>
                    <a:pt x="185928" y="304800"/>
                    <a:pt x="213360" y="332232"/>
                    <a:pt x="213360" y="365760"/>
                  </a:cubicBezTo>
                  <a:cubicBezTo>
                    <a:pt x="213360" y="399288"/>
                    <a:pt x="185928" y="426720"/>
                    <a:pt x="152400" y="426720"/>
                  </a:cubicBezTo>
                  <a:close/>
                  <a:moveTo>
                    <a:pt x="152400" y="152400"/>
                  </a:moveTo>
                  <a:cubicBezTo>
                    <a:pt x="174498" y="152400"/>
                    <a:pt x="194310" y="164592"/>
                    <a:pt x="204978" y="182118"/>
                  </a:cubicBezTo>
                  <a:cubicBezTo>
                    <a:pt x="176784" y="204216"/>
                    <a:pt x="157734" y="236982"/>
                    <a:pt x="153924" y="274320"/>
                  </a:cubicBezTo>
                  <a:lnTo>
                    <a:pt x="153162" y="274320"/>
                  </a:lnTo>
                  <a:cubicBezTo>
                    <a:pt x="119634" y="274320"/>
                    <a:pt x="92202" y="246888"/>
                    <a:pt x="92202" y="213360"/>
                  </a:cubicBezTo>
                  <a:cubicBezTo>
                    <a:pt x="92202" y="179832"/>
                    <a:pt x="118872" y="152400"/>
                    <a:pt x="152400" y="152400"/>
                  </a:cubicBezTo>
                  <a:close/>
                  <a:moveTo>
                    <a:pt x="289560" y="76200"/>
                  </a:moveTo>
                  <a:cubicBezTo>
                    <a:pt x="323088" y="76200"/>
                    <a:pt x="350520" y="103632"/>
                    <a:pt x="350520" y="137160"/>
                  </a:cubicBezTo>
                  <a:cubicBezTo>
                    <a:pt x="350520" y="147066"/>
                    <a:pt x="348234" y="155448"/>
                    <a:pt x="344424" y="163830"/>
                  </a:cubicBezTo>
                  <a:cubicBezTo>
                    <a:pt x="327660" y="156210"/>
                    <a:pt x="309372" y="152400"/>
                    <a:pt x="289560" y="152400"/>
                  </a:cubicBezTo>
                  <a:cubicBezTo>
                    <a:pt x="269748" y="152400"/>
                    <a:pt x="251460" y="156210"/>
                    <a:pt x="234696" y="163830"/>
                  </a:cubicBezTo>
                  <a:cubicBezTo>
                    <a:pt x="230886" y="155448"/>
                    <a:pt x="228600" y="147066"/>
                    <a:pt x="228600" y="137160"/>
                  </a:cubicBezTo>
                  <a:cubicBezTo>
                    <a:pt x="228600" y="103632"/>
                    <a:pt x="256032" y="76200"/>
                    <a:pt x="289560" y="76200"/>
                  </a:cubicBezTo>
                  <a:close/>
                  <a:moveTo>
                    <a:pt x="426720" y="152400"/>
                  </a:moveTo>
                  <a:cubicBezTo>
                    <a:pt x="460248" y="152400"/>
                    <a:pt x="487680" y="179832"/>
                    <a:pt x="487680" y="213360"/>
                  </a:cubicBezTo>
                  <a:cubicBezTo>
                    <a:pt x="487680" y="246888"/>
                    <a:pt x="460248" y="274320"/>
                    <a:pt x="426720" y="274320"/>
                  </a:cubicBezTo>
                  <a:lnTo>
                    <a:pt x="425958" y="274320"/>
                  </a:lnTo>
                  <a:cubicBezTo>
                    <a:pt x="422148" y="236982"/>
                    <a:pt x="402336" y="204216"/>
                    <a:pt x="374904" y="182118"/>
                  </a:cubicBezTo>
                  <a:cubicBezTo>
                    <a:pt x="384810" y="164592"/>
                    <a:pt x="404622" y="152400"/>
                    <a:pt x="426720" y="152400"/>
                  </a:cubicBezTo>
                  <a:close/>
                  <a:moveTo>
                    <a:pt x="426720" y="342900"/>
                  </a:moveTo>
                  <a:lnTo>
                    <a:pt x="426720" y="304800"/>
                  </a:lnTo>
                  <a:cubicBezTo>
                    <a:pt x="460248" y="304800"/>
                    <a:pt x="487680" y="332232"/>
                    <a:pt x="487680" y="365760"/>
                  </a:cubicBezTo>
                  <a:cubicBezTo>
                    <a:pt x="487680" y="393192"/>
                    <a:pt x="469392" y="416814"/>
                    <a:pt x="444246" y="424434"/>
                  </a:cubicBezTo>
                  <a:cubicBezTo>
                    <a:pt x="432816" y="399288"/>
                    <a:pt x="426720" y="371856"/>
                    <a:pt x="426720" y="342900"/>
                  </a:cubicBezTo>
                  <a:close/>
                  <a:moveTo>
                    <a:pt x="624840" y="541020"/>
                  </a:moveTo>
                  <a:cubicBezTo>
                    <a:pt x="575310" y="541020"/>
                    <a:pt x="530352" y="522732"/>
                    <a:pt x="495300" y="493014"/>
                  </a:cubicBezTo>
                  <a:cubicBezTo>
                    <a:pt x="547116" y="440436"/>
                    <a:pt x="579120" y="368808"/>
                    <a:pt x="579120" y="289560"/>
                  </a:cubicBezTo>
                  <a:cubicBezTo>
                    <a:pt x="579120" y="129540"/>
                    <a:pt x="449580" y="0"/>
                    <a:pt x="289560" y="0"/>
                  </a:cubicBezTo>
                  <a:cubicBezTo>
                    <a:pt x="129540" y="0"/>
                    <a:pt x="0" y="129540"/>
                    <a:pt x="0" y="289560"/>
                  </a:cubicBezTo>
                  <a:cubicBezTo>
                    <a:pt x="0" y="449580"/>
                    <a:pt x="129540" y="579120"/>
                    <a:pt x="289560" y="579120"/>
                  </a:cubicBezTo>
                  <a:cubicBezTo>
                    <a:pt x="353568" y="579120"/>
                    <a:pt x="413004" y="558546"/>
                    <a:pt x="461010" y="522732"/>
                  </a:cubicBezTo>
                  <a:cubicBezTo>
                    <a:pt x="504444" y="562356"/>
                    <a:pt x="561594" y="586740"/>
                    <a:pt x="624840" y="586740"/>
                  </a:cubicBezTo>
                  <a:lnTo>
                    <a:pt x="624840" y="541020"/>
                  </a:lnTo>
                  <a:close/>
                </a:path>
              </a:pathLst>
            </a:custGeom>
            <a:solidFill>
              <a:schemeClr val="bg1"/>
            </a:solidFill>
            <a:ln w="754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pic>
        <p:nvPicPr>
          <p:cNvPr id="4" name="Picture 3" descr="A person looking at the camera&#10;&#10;Description automatically generated">
            <a:extLst>
              <a:ext uri="{FF2B5EF4-FFF2-40B4-BE49-F238E27FC236}">
                <a16:creationId xmlns:a16="http://schemas.microsoft.com/office/drawing/2014/main" id="{8C1890B6-2A5A-47C1-AB1F-2F305A527FA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45333" y="1147302"/>
            <a:ext cx="4253333" cy="318666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27CFCA56-832E-4065-A7A7-DD18A3EAB38F}"/>
              </a:ext>
            </a:extLst>
          </p:cNvPr>
          <p:cNvSpPr>
            <a:spLocks noGrp="1"/>
          </p:cNvSpPr>
          <p:nvPr>
            <p:ph type="body" idx="13"/>
          </p:nvPr>
        </p:nvSpPr>
        <p:spPr/>
        <p:txBody>
          <a:bodyPr/>
          <a:lstStyle/>
          <a:p>
            <a:r>
              <a:rPr lang="en-US" dirty="0"/>
              <a:t>Attachment vs. Commitment 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CF8EA9EC-5D30-493D-BA4B-5E45EF3DD4CA}"/>
              </a:ext>
            </a:extLst>
          </p:cNvPr>
          <p:cNvGrpSpPr/>
          <p:nvPr/>
        </p:nvGrpSpPr>
        <p:grpSpPr>
          <a:xfrm>
            <a:off x="2362200" y="1123950"/>
            <a:ext cx="4419600" cy="3810000"/>
            <a:chOff x="2362200" y="1123950"/>
            <a:chExt cx="4419600" cy="3810000"/>
          </a:xfrm>
        </p:grpSpPr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11476215-1F83-4927-B361-858467D72D42}"/>
                </a:ext>
              </a:extLst>
            </p:cNvPr>
            <p:cNvSpPr/>
            <p:nvPr/>
          </p:nvSpPr>
          <p:spPr>
            <a:xfrm>
              <a:off x="2362200" y="1123950"/>
              <a:ext cx="2514600" cy="2514600"/>
            </a:xfrm>
            <a:prstGeom prst="ellipse">
              <a:avLst/>
            </a:prstGeom>
            <a:solidFill>
              <a:srgbClr val="FFFF99">
                <a:alpha val="74902"/>
              </a:srgbClr>
            </a:solidFill>
            <a:ln w="127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25F3375E-5585-4D48-8BF7-016889688B33}"/>
                </a:ext>
              </a:extLst>
            </p:cNvPr>
            <p:cNvSpPr/>
            <p:nvPr/>
          </p:nvSpPr>
          <p:spPr>
            <a:xfrm>
              <a:off x="2362200" y="2419350"/>
              <a:ext cx="2514600" cy="2514600"/>
            </a:xfrm>
            <a:prstGeom prst="ellipse">
              <a:avLst/>
            </a:prstGeom>
            <a:solidFill>
              <a:srgbClr val="ADF5FF">
                <a:alpha val="74902"/>
              </a:srgbClr>
            </a:solidFill>
            <a:ln w="127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82BFD2D8-6FA7-4007-A063-E057485AFB1C}"/>
                </a:ext>
              </a:extLst>
            </p:cNvPr>
            <p:cNvSpPr txBox="1"/>
            <p:nvPr/>
          </p:nvSpPr>
          <p:spPr>
            <a:xfrm>
              <a:off x="2857500" y="1428750"/>
              <a:ext cx="1524000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>
                  <a:cs typeface="Arial" panose="020B0604020202020204" pitchFamily="34" charset="0"/>
                </a:rPr>
                <a:t>Child’s Strengths and Needs</a:t>
              </a:r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0A9D6C0D-A25F-4012-9094-1639CBC0C437}"/>
                </a:ext>
              </a:extLst>
            </p:cNvPr>
            <p:cNvSpPr txBox="1"/>
            <p:nvPr/>
          </p:nvSpPr>
          <p:spPr>
            <a:xfrm>
              <a:off x="2609850" y="3705820"/>
              <a:ext cx="2019300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>
                  <a:cs typeface="Arial" panose="020B0604020202020204" pitchFamily="34" charset="0"/>
                </a:rPr>
                <a:t>Foster Family’s Strengths and Needs</a:t>
              </a:r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8CF41833-706F-4CAE-8795-666A8D82D1D2}"/>
                </a:ext>
              </a:extLst>
            </p:cNvPr>
            <p:cNvSpPr txBox="1"/>
            <p:nvPr/>
          </p:nvSpPr>
          <p:spPr>
            <a:xfrm>
              <a:off x="5257800" y="2495550"/>
              <a:ext cx="1524000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>
                  <a:cs typeface="Arial" panose="020B0604020202020204" pitchFamily="34" charset="0"/>
                </a:rPr>
                <a:t>Informed </a:t>
              </a:r>
            </a:p>
            <a:p>
              <a:pPr algn="ctr"/>
              <a:r>
                <a:rPr lang="en-US" b="1" dirty="0">
                  <a:cs typeface="Arial" panose="020B0604020202020204" pitchFamily="34" charset="0"/>
                </a:rPr>
                <a:t>Adoption </a:t>
              </a:r>
            </a:p>
            <a:p>
              <a:pPr algn="ctr"/>
              <a:r>
                <a:rPr lang="en-US" b="1" dirty="0">
                  <a:cs typeface="Arial" panose="020B0604020202020204" pitchFamily="34" charset="0"/>
                </a:rPr>
                <a:t>Decision</a:t>
              </a:r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EA97F0A5-BE3C-4866-8361-A0F34061DE96}"/>
                </a:ext>
              </a:extLst>
            </p:cNvPr>
            <p:cNvSpPr/>
            <p:nvPr/>
          </p:nvSpPr>
          <p:spPr>
            <a:xfrm>
              <a:off x="2543351" y="2428280"/>
              <a:ext cx="2152298" cy="1219200"/>
            </a:xfrm>
            <a:custGeom>
              <a:avLst/>
              <a:gdLst>
                <a:gd name="connsiteX0" fmla="*/ 1076149 w 2152298"/>
                <a:gd name="connsiteY0" fmla="*/ 0 h 1219200"/>
                <a:gd name="connsiteX1" fmla="*/ 2118722 w 2152298"/>
                <a:gd name="connsiteY1" fmla="*/ 554332 h 1219200"/>
                <a:gd name="connsiteX2" fmla="*/ 2152298 w 2152298"/>
                <a:gd name="connsiteY2" fmla="*/ 609600 h 1219200"/>
                <a:gd name="connsiteX3" fmla="*/ 2118722 w 2152298"/>
                <a:gd name="connsiteY3" fmla="*/ 664869 h 1219200"/>
                <a:gd name="connsiteX4" fmla="*/ 1076149 w 2152298"/>
                <a:gd name="connsiteY4" fmla="*/ 1219200 h 1219200"/>
                <a:gd name="connsiteX5" fmla="*/ 33576 w 2152298"/>
                <a:gd name="connsiteY5" fmla="*/ 664869 h 1219200"/>
                <a:gd name="connsiteX6" fmla="*/ 0 w 2152298"/>
                <a:gd name="connsiteY6" fmla="*/ 609600 h 1219200"/>
                <a:gd name="connsiteX7" fmla="*/ 33576 w 2152298"/>
                <a:gd name="connsiteY7" fmla="*/ 554332 h 1219200"/>
                <a:gd name="connsiteX8" fmla="*/ 1076149 w 2152298"/>
                <a:gd name="connsiteY8" fmla="*/ 0 h 1219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152298" h="1219200">
                  <a:moveTo>
                    <a:pt x="1076149" y="0"/>
                  </a:moveTo>
                  <a:cubicBezTo>
                    <a:pt x="1510142" y="0"/>
                    <a:pt x="1892776" y="219888"/>
                    <a:pt x="2118722" y="554332"/>
                  </a:cubicBezTo>
                  <a:lnTo>
                    <a:pt x="2152298" y="609600"/>
                  </a:lnTo>
                  <a:lnTo>
                    <a:pt x="2118722" y="664869"/>
                  </a:lnTo>
                  <a:cubicBezTo>
                    <a:pt x="1892776" y="999313"/>
                    <a:pt x="1510142" y="1219200"/>
                    <a:pt x="1076149" y="1219200"/>
                  </a:cubicBezTo>
                  <a:cubicBezTo>
                    <a:pt x="642157" y="1219200"/>
                    <a:pt x="259522" y="999313"/>
                    <a:pt x="33576" y="664869"/>
                  </a:cubicBezTo>
                  <a:lnTo>
                    <a:pt x="0" y="609600"/>
                  </a:lnTo>
                  <a:lnTo>
                    <a:pt x="33576" y="554332"/>
                  </a:lnTo>
                  <a:cubicBezTo>
                    <a:pt x="259522" y="219888"/>
                    <a:pt x="642157" y="0"/>
                    <a:pt x="1076149" y="0"/>
                  </a:cubicBezTo>
                  <a:close/>
                </a:path>
              </a:pathLst>
            </a:custGeom>
            <a:solidFill>
              <a:srgbClr val="9AFEB9">
                <a:alpha val="50196"/>
              </a:srgbClr>
            </a:solidFill>
            <a:ln w="127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744E4F1E-6C94-4A1F-B194-F6547F57C126}"/>
                </a:ext>
              </a:extLst>
            </p:cNvPr>
            <p:cNvSpPr txBox="1"/>
            <p:nvPr/>
          </p:nvSpPr>
          <p:spPr>
            <a:xfrm>
              <a:off x="2857500" y="2755583"/>
              <a:ext cx="15240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>
                  <a:cs typeface="Arial" panose="020B0604020202020204" pitchFamily="34" charset="0"/>
                </a:rPr>
                <a:t>Impact</a:t>
              </a:r>
            </a:p>
          </p:txBody>
        </p:sp>
        <p:cxnSp>
          <p:nvCxnSpPr>
            <p:cNvPr id="26" name="Straight Arrow Connector 25">
              <a:extLst>
                <a:ext uri="{FF2B5EF4-FFF2-40B4-BE49-F238E27FC236}">
                  <a16:creationId xmlns:a16="http://schemas.microsoft.com/office/drawing/2014/main" id="{86147F28-642E-4732-AEDB-DA9B20787B12}"/>
                </a:ext>
              </a:extLst>
            </p:cNvPr>
            <p:cNvCxnSpPr/>
            <p:nvPr/>
          </p:nvCxnSpPr>
          <p:spPr>
            <a:xfrm>
              <a:off x="4114800" y="2956323"/>
              <a:ext cx="1295400" cy="0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80230227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5" name="Rectangle 3">
            <a:extLst>
              <a:ext uri="{FF2B5EF4-FFF2-40B4-BE49-F238E27FC236}">
                <a16:creationId xmlns:a16="http://schemas.microsoft.com/office/drawing/2014/main" id="{631C1429-6AC2-4645-B4CB-18F48CB075A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 sz="2800" u="sng" dirty="0">
                <a:solidFill>
                  <a:srgbClr val="553278"/>
                </a:solidFill>
              </a:rPr>
              <a:t>Attachment</a:t>
            </a:r>
            <a:r>
              <a:rPr lang="en-US" altLang="en-US" sz="2800" dirty="0"/>
              <a:t> </a:t>
            </a:r>
            <a:r>
              <a:rPr lang="en-US" altLang="en-US" dirty="0"/>
              <a:t>is the affectionate and emotional tie between people that continues indefinitely over time and lasts even when people are geographically apart.*</a:t>
            </a:r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98C96540-1ED2-4511-9417-935111BA44CB}"/>
              </a:ext>
            </a:extLst>
          </p:cNvPr>
          <p:cNvSpPr>
            <a:spLocks noGrp="1"/>
          </p:cNvSpPr>
          <p:nvPr>
            <p:ph type="body" idx="13"/>
          </p:nvPr>
        </p:nvSpPr>
        <p:spPr/>
        <p:txBody>
          <a:bodyPr/>
          <a:lstStyle/>
          <a:p>
            <a:r>
              <a:rPr lang="en-US" altLang="en-US" dirty="0"/>
              <a:t>Definition of Attachment</a:t>
            </a:r>
            <a:endParaRPr lang="en-US" dirty="0"/>
          </a:p>
        </p:txBody>
      </p:sp>
      <p:sp>
        <p:nvSpPr>
          <p:cNvPr id="69638" name="Text Box 4">
            <a:extLst>
              <a:ext uri="{FF2B5EF4-FFF2-40B4-BE49-F238E27FC236}">
                <a16:creationId xmlns:a16="http://schemas.microsoft.com/office/drawing/2014/main" id="{5A856271-131A-42F1-BA12-13BD7C07ADD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14399" y="4552950"/>
            <a:ext cx="6019801" cy="4215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125000"/>
              </a:lnSpc>
            </a:pPr>
            <a:r>
              <a:rPr lang="en-US" altLang="en-US" sz="900" dirty="0">
                <a:cs typeface="Arial" panose="020B0604020202020204" pitchFamily="34" charset="0"/>
              </a:rPr>
              <a:t>* </a:t>
            </a:r>
            <a:r>
              <a:rPr lang="en-US" altLang="en-US" sz="900" dirty="0" err="1">
                <a:cs typeface="Arial" panose="020B0604020202020204" pitchFamily="34" charset="0"/>
              </a:rPr>
              <a:t>Fahlberg</a:t>
            </a:r>
            <a:r>
              <a:rPr lang="en-US" altLang="en-US" sz="900" dirty="0">
                <a:cs typeface="Arial" panose="020B0604020202020204" pitchFamily="34" charset="0"/>
              </a:rPr>
              <a:t>, Vera. “</a:t>
            </a:r>
            <a:r>
              <a:rPr lang="en-US" altLang="en-US" sz="900" i="1" dirty="0">
                <a:cs typeface="Arial" panose="020B0604020202020204" pitchFamily="34" charset="0"/>
              </a:rPr>
              <a:t>Attachment and Separation</a:t>
            </a:r>
            <a:r>
              <a:rPr lang="en-US" altLang="en-US" sz="900" dirty="0">
                <a:cs typeface="Arial" panose="020B0604020202020204" pitchFamily="34" charset="0"/>
              </a:rPr>
              <a:t>”  PROJECT CRAFT, Training in the Adoption of Children with Special Needs. Ann Arbor, MI: University of Michigan School of Social Work, 1980, pp. V-1 - V-93.</a:t>
            </a:r>
          </a:p>
        </p:txBody>
      </p:sp>
    </p:spTree>
    <p:extLst>
      <p:ext uri="{BB962C8B-B14F-4D97-AF65-F5344CB8AC3E}">
        <p14:creationId xmlns:p14="http://schemas.microsoft.com/office/powerpoint/2010/main" val="145958435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3CE02C2-8B0D-49A3-B9D0-3640BE849D7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800075" lvl="1" indent="-457200">
              <a:spcAft>
                <a:spcPts val="2250"/>
              </a:spcAft>
              <a:buFont typeface="+mj-lt"/>
              <a:buAutoNum type="arabicPeriod"/>
            </a:pPr>
            <a:r>
              <a:rPr lang="en-US" sz="2800" b="1" dirty="0">
                <a:solidFill>
                  <a:srgbClr val="553278"/>
                </a:solidFill>
              </a:rPr>
              <a:t>Verbal </a:t>
            </a:r>
            <a:r>
              <a:rPr lang="en-US" sz="2400" b="1" dirty="0">
                <a:solidFill>
                  <a:srgbClr val="646569"/>
                </a:solidFill>
              </a:rPr>
              <a:t>– what we say </a:t>
            </a:r>
            <a:br>
              <a:rPr lang="en-US" sz="2400" b="1" dirty="0">
                <a:solidFill>
                  <a:srgbClr val="646569"/>
                </a:solidFill>
              </a:rPr>
            </a:br>
            <a:r>
              <a:rPr lang="en-US" sz="2400" b="1" dirty="0">
                <a:solidFill>
                  <a:srgbClr val="646569"/>
                </a:solidFill>
              </a:rPr>
              <a:t>(I miss you.)</a:t>
            </a:r>
          </a:p>
          <a:p>
            <a:pPr marL="800075" lvl="1" indent="-457200">
              <a:spcAft>
                <a:spcPts val="2250"/>
              </a:spcAft>
              <a:buFont typeface="+mj-lt"/>
              <a:buAutoNum type="arabicPeriod"/>
            </a:pPr>
            <a:r>
              <a:rPr lang="en-US" sz="2800" b="1" dirty="0">
                <a:solidFill>
                  <a:srgbClr val="553278"/>
                </a:solidFill>
              </a:rPr>
              <a:t>Paraverbal</a:t>
            </a:r>
            <a:r>
              <a:rPr lang="en-US" sz="2400" b="1" dirty="0">
                <a:solidFill>
                  <a:srgbClr val="646569"/>
                </a:solidFill>
              </a:rPr>
              <a:t> – how we say it </a:t>
            </a:r>
            <a:br>
              <a:rPr lang="en-US" sz="2400" b="1" dirty="0">
                <a:solidFill>
                  <a:srgbClr val="646569"/>
                </a:solidFill>
              </a:rPr>
            </a:br>
            <a:r>
              <a:rPr lang="en-US" sz="2400" b="1" dirty="0">
                <a:solidFill>
                  <a:srgbClr val="646569"/>
                </a:solidFill>
              </a:rPr>
              <a:t>(I miss you. I MISS you. I miss YOU.)</a:t>
            </a:r>
          </a:p>
          <a:p>
            <a:pPr marL="800075" lvl="1" indent="-457200">
              <a:spcAft>
                <a:spcPts val="2250"/>
              </a:spcAft>
              <a:buFont typeface="+mj-lt"/>
              <a:buAutoNum type="arabicPeriod"/>
            </a:pPr>
            <a:r>
              <a:rPr lang="en-US" sz="2800" b="1" dirty="0">
                <a:solidFill>
                  <a:srgbClr val="553278"/>
                </a:solidFill>
              </a:rPr>
              <a:t>Nonverbal</a:t>
            </a:r>
            <a:r>
              <a:rPr lang="en-US" sz="2400" b="1" dirty="0">
                <a:solidFill>
                  <a:srgbClr val="553278"/>
                </a:solidFill>
              </a:rPr>
              <a:t> </a:t>
            </a:r>
            <a:r>
              <a:rPr lang="en-US" sz="2400" b="1" dirty="0">
                <a:solidFill>
                  <a:srgbClr val="646569"/>
                </a:solidFill>
              </a:rPr>
              <a:t>– what our bodies say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06B09D8B-970C-4FC6-B983-8CA52947DABA}"/>
              </a:ext>
            </a:extLst>
          </p:cNvPr>
          <p:cNvSpPr>
            <a:spLocks noGrp="1"/>
          </p:cNvSpPr>
          <p:nvPr>
            <p:ph type="body" idx="13"/>
          </p:nvPr>
        </p:nvSpPr>
        <p:spPr/>
        <p:txBody>
          <a:bodyPr/>
          <a:lstStyle/>
          <a:p>
            <a:r>
              <a:rPr lang="en-US" dirty="0"/>
              <a:t>There are three main parts of communication:</a:t>
            </a:r>
          </a:p>
        </p:txBody>
      </p:sp>
    </p:spTree>
    <p:extLst>
      <p:ext uri="{BB962C8B-B14F-4D97-AF65-F5344CB8AC3E}">
        <p14:creationId xmlns:p14="http://schemas.microsoft.com/office/powerpoint/2010/main" val="1217948787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ROJECT_OPEN" val="0"/>
</p:tagLst>
</file>

<file path=ppt/theme/theme1.xml><?xml version="1.0" encoding="utf-8"?>
<a:theme xmlns:a="http://schemas.openxmlformats.org/drawingml/2006/main" name="Cover Master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Section Master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Content Master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17692</TotalTime>
  <Words>306</Words>
  <Application>Microsoft Office PowerPoint</Application>
  <PresentationFormat>On-screen Show (16:9)</PresentationFormat>
  <Paragraphs>65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11</vt:i4>
      </vt:variant>
    </vt:vector>
  </HeadingPairs>
  <TitlesOfParts>
    <vt:vector size="17" baseType="lpstr">
      <vt:lpstr>Arial</vt:lpstr>
      <vt:lpstr>Calibri</vt:lpstr>
      <vt:lpstr>Verdana</vt:lpstr>
      <vt:lpstr>Cover Master</vt:lpstr>
      <vt:lpstr>Section Master</vt:lpstr>
      <vt:lpstr>Content Master</vt:lpstr>
      <vt:lpstr>Meeting 9 Teamwork and Partnership in Foster Care and Adoption  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Research Foundation of SUNY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Graff-Baker, Beth (CDHS)</dc:creator>
  <cp:lastModifiedBy>Sobelman, Helene (OCFS)</cp:lastModifiedBy>
  <cp:revision>352</cp:revision>
  <cp:lastPrinted>2020-02-03T17:20:31Z</cp:lastPrinted>
  <dcterms:created xsi:type="dcterms:W3CDTF">2005-09-23T17:08:04Z</dcterms:created>
  <dcterms:modified xsi:type="dcterms:W3CDTF">2020-02-18T21:39:22Z</dcterms:modified>
</cp:coreProperties>
</file>